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4" r:id="rId17"/>
    <p:sldId id="276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4586"/>
  </p:normalViewPr>
  <p:slideViewPr>
    <p:cSldViewPr snapToGrid="0" snapToObjects="1">
      <p:cViewPr varScale="1">
        <p:scale>
          <a:sx n="128" d="100"/>
          <a:sy n="128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0C93B-67DF-6E49-93FB-1338AD0CF480}" type="datetimeFigureOut">
              <a:rPr lang="en-US" smtClean="0"/>
              <a:t>9/4/19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23D394-FBDE-614D-AD4D-2E713EE06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36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92638"/>
            <a:ext cx="5375275" cy="42814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5226" tIns="47613" rIns="95226" bIns="4761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3939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325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92638"/>
            <a:ext cx="5375275" cy="42814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5226" tIns="47613" rIns="95226" bIns="4761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6258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427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92638"/>
            <a:ext cx="5375275" cy="42814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5226" tIns="47613" rIns="95226" bIns="4761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3764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92638"/>
            <a:ext cx="5375275" cy="42814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5226" tIns="47613" rIns="95226" bIns="4761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2234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92638"/>
            <a:ext cx="5375275" cy="42814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5226" tIns="47613" rIns="95226" bIns="4761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0594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92638"/>
            <a:ext cx="5375275" cy="42814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5226" tIns="47613" rIns="95226" bIns="4761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9901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92638"/>
            <a:ext cx="5375275" cy="42814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5226" tIns="47613" rIns="95226" bIns="4761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983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92638"/>
            <a:ext cx="5375275" cy="42814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5226" tIns="47613" rIns="95226" bIns="4761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3855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92638"/>
            <a:ext cx="5375275" cy="42814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5226" tIns="47613" rIns="95226" bIns="4761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6100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92638"/>
            <a:ext cx="5375275" cy="42814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5226" tIns="47613" rIns="95226" bIns="4761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7425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92638"/>
            <a:ext cx="5375275" cy="42814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5226" tIns="47613" rIns="95226" bIns="4761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8629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92638"/>
            <a:ext cx="5375275" cy="42814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5226" tIns="47613" rIns="95226" bIns="4761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9318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92638"/>
            <a:ext cx="5375275" cy="42814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5226" tIns="47613" rIns="95226" bIns="4761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48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6178B-65FE-E446-8EFB-1FC20EF58585}" type="datetime1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69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8C0D-8F0C-0E40-8F89-EBAA2DCC0A51}" type="datetime1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5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F037-8C9E-184A-9990-87944EE3EFC5}" type="datetime1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70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B8B44-B989-A14F-B4D3-E0924AAFAD21}" type="datetime1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9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2837-353C-944F-AB39-C8704F11AC38}" type="datetime1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2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602A-DA58-944B-89E9-7EB02FD84052}" type="datetime1">
              <a:rPr lang="en-US" smtClean="0"/>
              <a:t>9/4/19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95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B849-8F8E-7F4E-94DD-B7A7DADA5696}" type="datetime1">
              <a:rPr lang="en-US" smtClean="0"/>
              <a:t>9/4/19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7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7D345-EFA3-6242-965B-70807B48704D}" type="datetime1">
              <a:rPr lang="en-US" smtClean="0"/>
              <a:t>9/4/19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48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9644-E4DD-7648-A7A6-1B3F23F2DB33}" type="datetime1">
              <a:rPr lang="en-US" smtClean="0"/>
              <a:t>9/4/19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1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DEAA-90FD-9940-B062-1E76FCC67AC3}" type="datetime1">
              <a:rPr lang="en-US" smtClean="0"/>
              <a:t>9/4/19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03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CF115-4131-2447-8A79-1A3C6984678B}" type="datetime1">
              <a:rPr lang="en-US" smtClean="0"/>
              <a:t>9/4/19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60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5CB7F-F96D-9B45-8020-8EBCB3219894}" type="datetime1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1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paseodelsur/51805888/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 – Hardware, raster displays, color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1207FB-C3CE-2047-B682-D5084E158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38927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Assume can only scan 30 times/sec</a:t>
            </a:r>
          </a:p>
          <a:p>
            <a:r>
              <a:rPr lang="en-US" altLang="en-US"/>
              <a:t>To reduce flicker, divide frame into two “fields” (odd and even lines)</a:t>
            </a:r>
          </a:p>
        </p:txBody>
      </p:sp>
      <p:pic>
        <p:nvPicPr>
          <p:cNvPr id="37891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43350"/>
            <a:ext cx="8153400" cy="238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789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Interlaced Scanning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47E0FE-AAD5-A344-982E-1A3A824A5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48625522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76400"/>
            <a:ext cx="4178300" cy="212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8916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2301876" y="3971926"/>
            <a:ext cx="7604125" cy="1896225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63500" tIns="25400" rIns="63500" bIns="25400" rtlCol="0">
            <a:spAutoFit/>
          </a:bodyPr>
          <a:lstStyle/>
          <a:p>
            <a:pPr>
              <a:lnSpc>
                <a:spcPct val="89000"/>
              </a:lnSpc>
              <a:spcBef>
                <a:spcPct val="44000"/>
              </a:spcBef>
              <a:buNone/>
            </a:pPr>
            <a:r>
              <a:rPr lang="en-US" altLang="en-US" sz="1800" b="1" i="1"/>
              <a:t>VERTICAL SYNC PULSE</a:t>
            </a:r>
            <a:r>
              <a:rPr lang="en-US" altLang="en-US" sz="1800" b="1"/>
              <a:t> — Signals the start of the next field.</a:t>
            </a:r>
          </a:p>
          <a:p>
            <a:pPr>
              <a:lnSpc>
                <a:spcPct val="89000"/>
              </a:lnSpc>
              <a:spcBef>
                <a:spcPct val="44000"/>
              </a:spcBef>
              <a:buNone/>
            </a:pPr>
            <a:r>
              <a:rPr lang="en-US" altLang="en-US" sz="1800" b="1" i="1"/>
              <a:t>VERTICAL RETRACE</a:t>
            </a:r>
            <a:r>
              <a:rPr lang="en-US" altLang="en-US" sz="1800" b="1"/>
              <a:t> — Time needed to get from the bottom of the current field to the top of the next field.</a:t>
            </a:r>
          </a:p>
          <a:p>
            <a:pPr>
              <a:lnSpc>
                <a:spcPct val="89000"/>
              </a:lnSpc>
              <a:spcBef>
                <a:spcPct val="44000"/>
              </a:spcBef>
              <a:buNone/>
            </a:pPr>
            <a:r>
              <a:rPr lang="en-US" altLang="en-US" sz="1800" b="1" i="1"/>
              <a:t>HORIZONTAL SYNC PULSE</a:t>
            </a:r>
            <a:r>
              <a:rPr lang="en-US" altLang="en-US" sz="1800" b="1"/>
              <a:t> — Signals the start of the new scan line.</a:t>
            </a:r>
          </a:p>
          <a:p>
            <a:pPr>
              <a:lnSpc>
                <a:spcPct val="89000"/>
              </a:lnSpc>
              <a:spcBef>
                <a:spcPct val="44000"/>
              </a:spcBef>
              <a:buNone/>
            </a:pPr>
            <a:r>
              <a:rPr lang="en-US" altLang="en-US" sz="1800" b="1" i="1"/>
              <a:t>HORIZONTAL RETRACE</a:t>
            </a:r>
            <a:r>
              <a:rPr lang="en-US" altLang="en-US" sz="1800" b="1"/>
              <a:t> — Time needed to get from the end of the current scan line to the start of the next scan line.</a:t>
            </a:r>
          </a:p>
        </p:txBody>
      </p:sp>
      <p:sp>
        <p:nvSpPr>
          <p:cNvPr id="3891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Scanning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369F63-64FC-0545-B26D-9B43F698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66000169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8" name="Freeform 1066"/>
          <p:cNvSpPr>
            <a:spLocks/>
          </p:cNvSpPr>
          <p:nvPr/>
        </p:nvSpPr>
        <p:spPr bwMode="auto">
          <a:xfrm>
            <a:off x="2381251" y="1714500"/>
            <a:ext cx="1363663" cy="1358900"/>
          </a:xfrm>
          <a:custGeom>
            <a:avLst/>
            <a:gdLst>
              <a:gd name="T0" fmla="*/ 859 w 859"/>
              <a:gd name="T1" fmla="*/ 0 h 856"/>
              <a:gd name="T2" fmla="*/ 645 w 859"/>
              <a:gd name="T3" fmla="*/ 0 h 856"/>
              <a:gd name="T4" fmla="*/ 645 w 859"/>
              <a:gd name="T5" fmla="*/ 214 h 856"/>
              <a:gd name="T6" fmla="*/ 430 w 859"/>
              <a:gd name="T7" fmla="*/ 214 h 856"/>
              <a:gd name="T8" fmla="*/ 430 w 859"/>
              <a:gd name="T9" fmla="*/ 428 h 856"/>
              <a:gd name="T10" fmla="*/ 215 w 859"/>
              <a:gd name="T11" fmla="*/ 428 h 856"/>
              <a:gd name="T12" fmla="*/ 215 w 859"/>
              <a:gd name="T13" fmla="*/ 642 h 856"/>
              <a:gd name="T14" fmla="*/ 0 w 859"/>
              <a:gd name="T15" fmla="*/ 642 h 856"/>
              <a:gd name="T16" fmla="*/ 0 w 859"/>
              <a:gd name="T17" fmla="*/ 856 h 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59" h="856">
                <a:moveTo>
                  <a:pt x="859" y="0"/>
                </a:moveTo>
                <a:lnTo>
                  <a:pt x="645" y="0"/>
                </a:lnTo>
                <a:lnTo>
                  <a:pt x="645" y="214"/>
                </a:lnTo>
                <a:lnTo>
                  <a:pt x="430" y="214"/>
                </a:lnTo>
                <a:lnTo>
                  <a:pt x="430" y="428"/>
                </a:lnTo>
                <a:lnTo>
                  <a:pt x="215" y="428"/>
                </a:lnTo>
                <a:lnTo>
                  <a:pt x="215" y="642"/>
                </a:lnTo>
                <a:lnTo>
                  <a:pt x="0" y="642"/>
                </a:lnTo>
                <a:lnTo>
                  <a:pt x="0" y="856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9" name="Oval 1067"/>
          <p:cNvSpPr>
            <a:spLocks noChangeArrowheads="1"/>
          </p:cNvSpPr>
          <p:nvPr/>
        </p:nvSpPr>
        <p:spPr bwMode="auto">
          <a:xfrm>
            <a:off x="3411539" y="1720851"/>
            <a:ext cx="339725" cy="339725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80" name="Oval 1068"/>
          <p:cNvSpPr>
            <a:spLocks noChangeArrowheads="1"/>
          </p:cNvSpPr>
          <p:nvPr/>
        </p:nvSpPr>
        <p:spPr bwMode="auto">
          <a:xfrm>
            <a:off x="3751263" y="1720851"/>
            <a:ext cx="341312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81" name="Oval 1069"/>
          <p:cNvSpPr>
            <a:spLocks noChangeArrowheads="1"/>
          </p:cNvSpPr>
          <p:nvPr/>
        </p:nvSpPr>
        <p:spPr bwMode="auto">
          <a:xfrm>
            <a:off x="4092576" y="1720851"/>
            <a:ext cx="341313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82" name="Oval 1070"/>
          <p:cNvSpPr>
            <a:spLocks noChangeArrowheads="1"/>
          </p:cNvSpPr>
          <p:nvPr/>
        </p:nvSpPr>
        <p:spPr bwMode="auto">
          <a:xfrm>
            <a:off x="4433888" y="1720851"/>
            <a:ext cx="341312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83" name="Oval 1071"/>
          <p:cNvSpPr>
            <a:spLocks noChangeArrowheads="1"/>
          </p:cNvSpPr>
          <p:nvPr/>
        </p:nvSpPr>
        <p:spPr bwMode="auto">
          <a:xfrm>
            <a:off x="3070226" y="2060576"/>
            <a:ext cx="341313" cy="339725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84" name="Oval 1072"/>
          <p:cNvSpPr>
            <a:spLocks noChangeArrowheads="1"/>
          </p:cNvSpPr>
          <p:nvPr/>
        </p:nvSpPr>
        <p:spPr bwMode="auto">
          <a:xfrm>
            <a:off x="3411539" y="2060576"/>
            <a:ext cx="339725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85" name="Oval 1073"/>
          <p:cNvSpPr>
            <a:spLocks noChangeArrowheads="1"/>
          </p:cNvSpPr>
          <p:nvPr/>
        </p:nvSpPr>
        <p:spPr bwMode="auto">
          <a:xfrm>
            <a:off x="3751263" y="2060576"/>
            <a:ext cx="341312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86" name="Oval 1074"/>
          <p:cNvSpPr>
            <a:spLocks noChangeArrowheads="1"/>
          </p:cNvSpPr>
          <p:nvPr/>
        </p:nvSpPr>
        <p:spPr bwMode="auto">
          <a:xfrm>
            <a:off x="4092576" y="2060576"/>
            <a:ext cx="341313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87" name="Oval 1075"/>
          <p:cNvSpPr>
            <a:spLocks noChangeArrowheads="1"/>
          </p:cNvSpPr>
          <p:nvPr/>
        </p:nvSpPr>
        <p:spPr bwMode="auto">
          <a:xfrm>
            <a:off x="4433888" y="2060576"/>
            <a:ext cx="341312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88" name="Oval 1076"/>
          <p:cNvSpPr>
            <a:spLocks noChangeArrowheads="1"/>
          </p:cNvSpPr>
          <p:nvPr/>
        </p:nvSpPr>
        <p:spPr bwMode="auto">
          <a:xfrm>
            <a:off x="2728913" y="2400301"/>
            <a:ext cx="341312" cy="339725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89" name="Oval 1077"/>
          <p:cNvSpPr>
            <a:spLocks noChangeArrowheads="1"/>
          </p:cNvSpPr>
          <p:nvPr/>
        </p:nvSpPr>
        <p:spPr bwMode="auto">
          <a:xfrm>
            <a:off x="3070226" y="2400301"/>
            <a:ext cx="341313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90" name="Oval 1078"/>
          <p:cNvSpPr>
            <a:spLocks noChangeArrowheads="1"/>
          </p:cNvSpPr>
          <p:nvPr/>
        </p:nvSpPr>
        <p:spPr bwMode="auto">
          <a:xfrm>
            <a:off x="3411539" y="2400301"/>
            <a:ext cx="339725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91" name="Oval 1079"/>
          <p:cNvSpPr>
            <a:spLocks noChangeArrowheads="1"/>
          </p:cNvSpPr>
          <p:nvPr/>
        </p:nvSpPr>
        <p:spPr bwMode="auto">
          <a:xfrm>
            <a:off x="3751263" y="2400301"/>
            <a:ext cx="341312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92" name="Oval 1080"/>
          <p:cNvSpPr>
            <a:spLocks noChangeArrowheads="1"/>
          </p:cNvSpPr>
          <p:nvPr/>
        </p:nvSpPr>
        <p:spPr bwMode="auto">
          <a:xfrm>
            <a:off x="4092576" y="2400301"/>
            <a:ext cx="341313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93" name="Oval 1081"/>
          <p:cNvSpPr>
            <a:spLocks noChangeArrowheads="1"/>
          </p:cNvSpPr>
          <p:nvPr/>
        </p:nvSpPr>
        <p:spPr bwMode="auto">
          <a:xfrm>
            <a:off x="4433888" y="2400301"/>
            <a:ext cx="341312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94" name="Oval 1082"/>
          <p:cNvSpPr>
            <a:spLocks noChangeArrowheads="1"/>
          </p:cNvSpPr>
          <p:nvPr/>
        </p:nvSpPr>
        <p:spPr bwMode="auto">
          <a:xfrm>
            <a:off x="2387601" y="2740026"/>
            <a:ext cx="341313" cy="339725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95" name="Oval 1083"/>
          <p:cNvSpPr>
            <a:spLocks noChangeArrowheads="1"/>
          </p:cNvSpPr>
          <p:nvPr/>
        </p:nvSpPr>
        <p:spPr bwMode="auto">
          <a:xfrm>
            <a:off x="2728913" y="2740026"/>
            <a:ext cx="341312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96" name="Oval 1084"/>
          <p:cNvSpPr>
            <a:spLocks noChangeArrowheads="1"/>
          </p:cNvSpPr>
          <p:nvPr/>
        </p:nvSpPr>
        <p:spPr bwMode="auto">
          <a:xfrm>
            <a:off x="3070226" y="2740026"/>
            <a:ext cx="341313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97" name="Oval 1085"/>
          <p:cNvSpPr>
            <a:spLocks noChangeArrowheads="1"/>
          </p:cNvSpPr>
          <p:nvPr/>
        </p:nvSpPr>
        <p:spPr bwMode="auto">
          <a:xfrm>
            <a:off x="3411539" y="2740026"/>
            <a:ext cx="339725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98" name="Oval 1086"/>
          <p:cNvSpPr>
            <a:spLocks noChangeArrowheads="1"/>
          </p:cNvSpPr>
          <p:nvPr/>
        </p:nvSpPr>
        <p:spPr bwMode="auto">
          <a:xfrm>
            <a:off x="3751263" y="2740026"/>
            <a:ext cx="341312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99" name="Oval 1087"/>
          <p:cNvSpPr>
            <a:spLocks noChangeArrowheads="1"/>
          </p:cNvSpPr>
          <p:nvPr/>
        </p:nvSpPr>
        <p:spPr bwMode="auto">
          <a:xfrm>
            <a:off x="4092576" y="2740026"/>
            <a:ext cx="341313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000" name="Oval 1088"/>
          <p:cNvSpPr>
            <a:spLocks noChangeArrowheads="1"/>
          </p:cNvSpPr>
          <p:nvPr/>
        </p:nvSpPr>
        <p:spPr bwMode="auto">
          <a:xfrm>
            <a:off x="4433888" y="2740026"/>
            <a:ext cx="341312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7" name="Oval 1035"/>
          <p:cNvSpPr>
            <a:spLocks noChangeArrowheads="1"/>
          </p:cNvSpPr>
          <p:nvPr/>
        </p:nvSpPr>
        <p:spPr bwMode="auto">
          <a:xfrm>
            <a:off x="8574088" y="3598864"/>
            <a:ext cx="341312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8" name="Oval 1036"/>
          <p:cNvSpPr>
            <a:spLocks noChangeArrowheads="1"/>
          </p:cNvSpPr>
          <p:nvPr/>
        </p:nvSpPr>
        <p:spPr bwMode="auto">
          <a:xfrm>
            <a:off x="7891463" y="3598864"/>
            <a:ext cx="341312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9" name="Oval 1037"/>
          <p:cNvSpPr>
            <a:spLocks noChangeArrowheads="1"/>
          </p:cNvSpPr>
          <p:nvPr/>
        </p:nvSpPr>
        <p:spPr bwMode="auto">
          <a:xfrm>
            <a:off x="8232776" y="3598864"/>
            <a:ext cx="341313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0" name="Oval 1038"/>
          <p:cNvSpPr>
            <a:spLocks noChangeArrowheads="1"/>
          </p:cNvSpPr>
          <p:nvPr/>
        </p:nvSpPr>
        <p:spPr bwMode="auto">
          <a:xfrm>
            <a:off x="8120064" y="3711575"/>
            <a:ext cx="339725" cy="3381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1" name="Oval 1039"/>
          <p:cNvSpPr>
            <a:spLocks noChangeArrowheads="1"/>
          </p:cNvSpPr>
          <p:nvPr/>
        </p:nvSpPr>
        <p:spPr bwMode="auto">
          <a:xfrm>
            <a:off x="6867526" y="3598864"/>
            <a:ext cx="341313" cy="338137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2" name="Oval 1040"/>
          <p:cNvSpPr>
            <a:spLocks noChangeArrowheads="1"/>
          </p:cNvSpPr>
          <p:nvPr/>
        </p:nvSpPr>
        <p:spPr bwMode="auto">
          <a:xfrm>
            <a:off x="7208838" y="3598864"/>
            <a:ext cx="341312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3" name="Oval 1041"/>
          <p:cNvSpPr>
            <a:spLocks noChangeArrowheads="1"/>
          </p:cNvSpPr>
          <p:nvPr/>
        </p:nvSpPr>
        <p:spPr bwMode="auto">
          <a:xfrm>
            <a:off x="7550151" y="3598864"/>
            <a:ext cx="341313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4" name="Oval 1042"/>
          <p:cNvSpPr>
            <a:spLocks noChangeArrowheads="1"/>
          </p:cNvSpPr>
          <p:nvPr/>
        </p:nvSpPr>
        <p:spPr bwMode="auto">
          <a:xfrm>
            <a:off x="6754813" y="3711575"/>
            <a:ext cx="341312" cy="33813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5" name="Oval 1043"/>
          <p:cNvSpPr>
            <a:spLocks noChangeArrowheads="1"/>
          </p:cNvSpPr>
          <p:nvPr/>
        </p:nvSpPr>
        <p:spPr bwMode="auto">
          <a:xfrm>
            <a:off x="7096126" y="3711575"/>
            <a:ext cx="341313" cy="3381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6" name="Oval 1044"/>
          <p:cNvSpPr>
            <a:spLocks noChangeArrowheads="1"/>
          </p:cNvSpPr>
          <p:nvPr/>
        </p:nvSpPr>
        <p:spPr bwMode="auto">
          <a:xfrm>
            <a:off x="7437439" y="3711575"/>
            <a:ext cx="339725" cy="3381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7" name="Oval 1045"/>
          <p:cNvSpPr>
            <a:spLocks noChangeArrowheads="1"/>
          </p:cNvSpPr>
          <p:nvPr/>
        </p:nvSpPr>
        <p:spPr bwMode="auto">
          <a:xfrm>
            <a:off x="7778751" y="3711575"/>
            <a:ext cx="339725" cy="3381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8" name="Oval 1046"/>
          <p:cNvSpPr>
            <a:spLocks noChangeArrowheads="1"/>
          </p:cNvSpPr>
          <p:nvPr/>
        </p:nvSpPr>
        <p:spPr bwMode="auto">
          <a:xfrm>
            <a:off x="6640513" y="3824289"/>
            <a:ext cx="341312" cy="338137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9" name="Oval 1047"/>
          <p:cNvSpPr>
            <a:spLocks noChangeArrowheads="1"/>
          </p:cNvSpPr>
          <p:nvPr/>
        </p:nvSpPr>
        <p:spPr bwMode="auto">
          <a:xfrm>
            <a:off x="6981826" y="3824289"/>
            <a:ext cx="341313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0" name="Oval 1048"/>
          <p:cNvSpPr>
            <a:spLocks noChangeArrowheads="1"/>
          </p:cNvSpPr>
          <p:nvPr/>
        </p:nvSpPr>
        <p:spPr bwMode="auto">
          <a:xfrm>
            <a:off x="7323138" y="3824289"/>
            <a:ext cx="341312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1" name="Oval 1049"/>
          <p:cNvSpPr>
            <a:spLocks noChangeArrowheads="1"/>
          </p:cNvSpPr>
          <p:nvPr/>
        </p:nvSpPr>
        <p:spPr bwMode="auto">
          <a:xfrm>
            <a:off x="7664451" y="3824289"/>
            <a:ext cx="341313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2" name="Oval 1050"/>
          <p:cNvSpPr>
            <a:spLocks noChangeArrowheads="1"/>
          </p:cNvSpPr>
          <p:nvPr/>
        </p:nvSpPr>
        <p:spPr bwMode="auto">
          <a:xfrm>
            <a:off x="8005763" y="3824289"/>
            <a:ext cx="341312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3" name="Oval 1051"/>
          <p:cNvSpPr>
            <a:spLocks noChangeArrowheads="1"/>
          </p:cNvSpPr>
          <p:nvPr/>
        </p:nvSpPr>
        <p:spPr bwMode="auto">
          <a:xfrm>
            <a:off x="6526213" y="3937000"/>
            <a:ext cx="341312" cy="33813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4" name="Oval 1052"/>
          <p:cNvSpPr>
            <a:spLocks noChangeArrowheads="1"/>
          </p:cNvSpPr>
          <p:nvPr/>
        </p:nvSpPr>
        <p:spPr bwMode="auto">
          <a:xfrm>
            <a:off x="6867526" y="3937000"/>
            <a:ext cx="341313" cy="3381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5" name="Oval 1053"/>
          <p:cNvSpPr>
            <a:spLocks noChangeArrowheads="1"/>
          </p:cNvSpPr>
          <p:nvPr/>
        </p:nvSpPr>
        <p:spPr bwMode="auto">
          <a:xfrm>
            <a:off x="7208838" y="3937000"/>
            <a:ext cx="341312" cy="3381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6" name="Oval 1054"/>
          <p:cNvSpPr>
            <a:spLocks noChangeArrowheads="1"/>
          </p:cNvSpPr>
          <p:nvPr/>
        </p:nvSpPr>
        <p:spPr bwMode="auto">
          <a:xfrm>
            <a:off x="7550151" y="3937000"/>
            <a:ext cx="341313" cy="3381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7" name="Oval 1055"/>
          <p:cNvSpPr>
            <a:spLocks noChangeArrowheads="1"/>
          </p:cNvSpPr>
          <p:nvPr/>
        </p:nvSpPr>
        <p:spPr bwMode="auto">
          <a:xfrm>
            <a:off x="7891463" y="3937000"/>
            <a:ext cx="341312" cy="3381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8" name="Oval 1056"/>
          <p:cNvSpPr>
            <a:spLocks noChangeArrowheads="1"/>
          </p:cNvSpPr>
          <p:nvPr/>
        </p:nvSpPr>
        <p:spPr bwMode="auto">
          <a:xfrm>
            <a:off x="6413501" y="4049714"/>
            <a:ext cx="341313" cy="338137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9" name="Oval 1057"/>
          <p:cNvSpPr>
            <a:spLocks noChangeArrowheads="1"/>
          </p:cNvSpPr>
          <p:nvPr/>
        </p:nvSpPr>
        <p:spPr bwMode="auto">
          <a:xfrm>
            <a:off x="6754813" y="4049714"/>
            <a:ext cx="341312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70" name="Oval 1058"/>
          <p:cNvSpPr>
            <a:spLocks noChangeArrowheads="1"/>
          </p:cNvSpPr>
          <p:nvPr/>
        </p:nvSpPr>
        <p:spPr bwMode="auto">
          <a:xfrm>
            <a:off x="7096126" y="4049714"/>
            <a:ext cx="341313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71" name="Oval 1059"/>
          <p:cNvSpPr>
            <a:spLocks noChangeArrowheads="1"/>
          </p:cNvSpPr>
          <p:nvPr/>
        </p:nvSpPr>
        <p:spPr bwMode="auto">
          <a:xfrm>
            <a:off x="7437439" y="4049714"/>
            <a:ext cx="339725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72" name="Oval 1060"/>
          <p:cNvSpPr>
            <a:spLocks noChangeArrowheads="1"/>
          </p:cNvSpPr>
          <p:nvPr/>
        </p:nvSpPr>
        <p:spPr bwMode="auto">
          <a:xfrm>
            <a:off x="7778751" y="4049714"/>
            <a:ext cx="339725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73" name="Line 1061"/>
          <p:cNvSpPr>
            <a:spLocks noChangeShapeType="1"/>
          </p:cNvSpPr>
          <p:nvPr/>
        </p:nvSpPr>
        <p:spPr bwMode="auto">
          <a:xfrm flipH="1">
            <a:off x="6318251" y="3543301"/>
            <a:ext cx="682625" cy="6762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4" name="Oval 1062"/>
          <p:cNvSpPr>
            <a:spLocks noChangeArrowheads="1"/>
          </p:cNvSpPr>
          <p:nvPr/>
        </p:nvSpPr>
        <p:spPr bwMode="auto">
          <a:xfrm>
            <a:off x="8347076" y="3824289"/>
            <a:ext cx="341313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75" name="Oval 1063"/>
          <p:cNvSpPr>
            <a:spLocks noChangeArrowheads="1"/>
          </p:cNvSpPr>
          <p:nvPr/>
        </p:nvSpPr>
        <p:spPr bwMode="auto">
          <a:xfrm>
            <a:off x="8232776" y="3937000"/>
            <a:ext cx="341313" cy="3381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76" name="Oval 1064"/>
          <p:cNvSpPr>
            <a:spLocks noChangeArrowheads="1"/>
          </p:cNvSpPr>
          <p:nvPr/>
        </p:nvSpPr>
        <p:spPr bwMode="auto">
          <a:xfrm>
            <a:off x="8120064" y="4049714"/>
            <a:ext cx="339725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77" name="Oval 1065"/>
          <p:cNvSpPr>
            <a:spLocks noChangeArrowheads="1"/>
          </p:cNvSpPr>
          <p:nvPr/>
        </p:nvSpPr>
        <p:spPr bwMode="auto">
          <a:xfrm>
            <a:off x="8459788" y="4049714"/>
            <a:ext cx="341312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1" name="Rectangle 1029"/>
          <p:cNvSpPr>
            <a:spLocks noChangeArrowheads="1"/>
          </p:cNvSpPr>
          <p:nvPr/>
        </p:nvSpPr>
        <p:spPr bwMode="auto">
          <a:xfrm>
            <a:off x="2209800" y="5111750"/>
            <a:ext cx="3352800" cy="127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98000"/>
              </a:lnSpc>
              <a:spcBef>
                <a:spcPct val="49000"/>
              </a:spcBef>
            </a:pPr>
            <a:r>
              <a:rPr lang="en-US" altLang="en-US" sz="1800" u="sng">
                <a:latin typeface="Tahoma" charset="0"/>
              </a:rPr>
              <a:t>(Everybody, incorrectly, uses </a:t>
            </a:r>
            <a:r>
              <a:rPr lang="en-US" altLang="en-US" sz="1800" b="1" u="sng">
                <a:latin typeface="Tahoma" charset="0"/>
              </a:rPr>
              <a:t>resolution</a:t>
            </a:r>
            <a:r>
              <a:rPr lang="en-US" altLang="en-US" sz="1800" u="sng">
                <a:latin typeface="Tahoma" charset="0"/>
              </a:rPr>
              <a:t> when they mean </a:t>
            </a:r>
            <a:r>
              <a:rPr lang="en-US" altLang="en-US" sz="1800" b="1" u="sng">
                <a:latin typeface="Tahoma" charset="0"/>
              </a:rPr>
              <a:t>addressability</a:t>
            </a:r>
            <a:r>
              <a:rPr lang="en-US" altLang="en-US" sz="1800" u="sng">
                <a:latin typeface="Tahoma" charset="0"/>
              </a:rPr>
              <a:t>.)</a:t>
            </a:r>
          </a:p>
          <a:p>
            <a:pPr latinLnBrk="1">
              <a:lnSpc>
                <a:spcPct val="98000"/>
              </a:lnSpc>
              <a:spcBef>
                <a:spcPct val="49000"/>
              </a:spcBef>
            </a:pPr>
            <a:endParaRPr lang="en-US" altLang="en-US" sz="1800" u="sng">
              <a:latin typeface="Tahoma" charset="0"/>
            </a:endParaRPr>
          </a:p>
        </p:txBody>
      </p:sp>
      <p:sp>
        <p:nvSpPr>
          <p:cNvPr id="39942" name="Rectangle 1030"/>
          <p:cNvSpPr>
            <a:spLocks noChangeArrowheads="1"/>
          </p:cNvSpPr>
          <p:nvPr/>
        </p:nvSpPr>
        <p:spPr bwMode="auto">
          <a:xfrm>
            <a:off x="5327650" y="1828800"/>
            <a:ext cx="48006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91000"/>
              </a:lnSpc>
              <a:spcBef>
                <a:spcPct val="46000"/>
              </a:spcBef>
            </a:pPr>
            <a:r>
              <a:rPr lang="en-US" altLang="en-US" sz="1800">
                <a:latin typeface="Tahoma" charset="0"/>
              </a:rPr>
              <a:t>Resolution is a measure of the width of a single line drawn on the CRT screen  (1/spotsize).  Usually stated as the number of just merged lines per inch or centimeter.</a:t>
            </a:r>
          </a:p>
        </p:txBody>
      </p:sp>
      <p:sp>
        <p:nvSpPr>
          <p:cNvPr id="39943" name="Rectangle 1031"/>
          <p:cNvSpPr>
            <a:spLocks noChangeArrowheads="1"/>
          </p:cNvSpPr>
          <p:nvPr/>
        </p:nvSpPr>
        <p:spPr bwMode="auto">
          <a:xfrm>
            <a:off x="1981200" y="3687763"/>
            <a:ext cx="37338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92000"/>
              </a:lnSpc>
              <a:spcBef>
                <a:spcPct val="46000"/>
              </a:spcBef>
            </a:pPr>
            <a:r>
              <a:rPr lang="en-US" altLang="en-US" sz="1800">
                <a:latin typeface="Tahoma" charset="0"/>
              </a:rPr>
              <a:t>Addressability is a measure of the spacing between the centers of those lines.</a:t>
            </a:r>
          </a:p>
        </p:txBody>
      </p:sp>
      <p:sp>
        <p:nvSpPr>
          <p:cNvPr id="39944" name="Rectangle 1032"/>
          <p:cNvSpPr>
            <a:spLocks noChangeArrowheads="1"/>
          </p:cNvSpPr>
          <p:nvPr/>
        </p:nvSpPr>
        <p:spPr bwMode="auto">
          <a:xfrm>
            <a:off x="2286000" y="3168650"/>
            <a:ext cx="2895600" cy="33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102000"/>
              </a:lnSpc>
              <a:spcBef>
                <a:spcPct val="51000"/>
              </a:spcBef>
            </a:pPr>
            <a:r>
              <a:rPr lang="en-US" altLang="en-US" sz="1800">
                <a:latin typeface="Tahoma" charset="0"/>
              </a:rPr>
              <a:t>Resolution = Addressability</a:t>
            </a:r>
          </a:p>
        </p:txBody>
      </p:sp>
      <p:sp>
        <p:nvSpPr>
          <p:cNvPr id="39945" name="Rectangle 1033"/>
          <p:cNvSpPr>
            <a:spLocks noGrp="1" noChangeArrowheads="1"/>
          </p:cNvSpPr>
          <p:nvPr>
            <p:ph type="body" idx="4294967295"/>
          </p:nvPr>
        </p:nvSpPr>
        <p:spPr>
          <a:xfrm>
            <a:off x="6940550" y="4584701"/>
            <a:ext cx="3416300" cy="1422441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63500" tIns="25400" rIns="63500" bIns="25400" rtlCol="0">
            <a:spAutoFit/>
          </a:bodyPr>
          <a:lstStyle/>
          <a:p>
            <a:pPr>
              <a:spcBef>
                <a:spcPct val="45000"/>
              </a:spcBef>
              <a:buNone/>
            </a:pPr>
            <a:r>
              <a:rPr lang="en-US" altLang="en-US" sz="1800"/>
              <a:t>Resolution &lt; Addressability</a:t>
            </a:r>
          </a:p>
          <a:p>
            <a:pPr>
              <a:spcBef>
                <a:spcPct val="45000"/>
              </a:spcBef>
              <a:buNone/>
            </a:pPr>
            <a:r>
              <a:rPr lang="en-US" altLang="en-US" sz="1800"/>
              <a:t>Smooths out the "jaggies" but the overlap will cause filled areas to be brighter than lines, and lines to be brighter than single pixels.</a:t>
            </a:r>
          </a:p>
        </p:txBody>
      </p:sp>
      <p:sp>
        <p:nvSpPr>
          <p:cNvPr id="39946" name="Rectangle 103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Resolution and Addressability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BF6903-82BB-3C47-855F-A4948693E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84635809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8045451" y="1809751"/>
            <a:ext cx="1743075" cy="188277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>
            <a:off x="8039101" y="2055814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9" name="Line 9"/>
          <p:cNvSpPr>
            <a:spLocks noChangeShapeType="1"/>
          </p:cNvSpPr>
          <p:nvPr/>
        </p:nvSpPr>
        <p:spPr bwMode="auto">
          <a:xfrm>
            <a:off x="8039101" y="227012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Line 10"/>
          <p:cNvSpPr>
            <a:spLocks noChangeShapeType="1"/>
          </p:cNvSpPr>
          <p:nvPr/>
        </p:nvSpPr>
        <p:spPr bwMode="auto">
          <a:xfrm>
            <a:off x="8039101" y="251142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1" name="Line 11"/>
          <p:cNvSpPr>
            <a:spLocks noChangeShapeType="1"/>
          </p:cNvSpPr>
          <p:nvPr/>
        </p:nvSpPr>
        <p:spPr bwMode="auto">
          <a:xfrm>
            <a:off x="8039101" y="2725739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Line 12"/>
          <p:cNvSpPr>
            <a:spLocks noChangeShapeType="1"/>
          </p:cNvSpPr>
          <p:nvPr/>
        </p:nvSpPr>
        <p:spPr bwMode="auto">
          <a:xfrm>
            <a:off x="8039101" y="2978150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3" name="Line 13"/>
          <p:cNvSpPr>
            <a:spLocks noChangeShapeType="1"/>
          </p:cNvSpPr>
          <p:nvPr/>
        </p:nvSpPr>
        <p:spPr bwMode="auto">
          <a:xfrm>
            <a:off x="8039101" y="3192464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4" name="Line 14"/>
          <p:cNvSpPr>
            <a:spLocks noChangeShapeType="1"/>
          </p:cNvSpPr>
          <p:nvPr/>
        </p:nvSpPr>
        <p:spPr bwMode="auto">
          <a:xfrm>
            <a:off x="8039101" y="344487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5" name="Line 15"/>
          <p:cNvSpPr>
            <a:spLocks noChangeShapeType="1"/>
          </p:cNvSpPr>
          <p:nvPr/>
        </p:nvSpPr>
        <p:spPr bwMode="auto">
          <a:xfrm>
            <a:off x="8266114" y="1803401"/>
            <a:ext cx="1587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6" name="Line 16"/>
          <p:cNvSpPr>
            <a:spLocks noChangeShapeType="1"/>
          </p:cNvSpPr>
          <p:nvPr/>
        </p:nvSpPr>
        <p:spPr bwMode="auto">
          <a:xfrm>
            <a:off x="8467725" y="1803401"/>
            <a:ext cx="1588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7" name="Line 17"/>
          <p:cNvSpPr>
            <a:spLocks noChangeShapeType="1"/>
          </p:cNvSpPr>
          <p:nvPr/>
        </p:nvSpPr>
        <p:spPr bwMode="auto">
          <a:xfrm>
            <a:off x="8709025" y="1803401"/>
            <a:ext cx="1588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8" name="Line 18"/>
          <p:cNvSpPr>
            <a:spLocks noChangeShapeType="1"/>
          </p:cNvSpPr>
          <p:nvPr/>
        </p:nvSpPr>
        <p:spPr bwMode="auto">
          <a:xfrm>
            <a:off x="8910639" y="1803401"/>
            <a:ext cx="1587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9" name="Line 19"/>
          <p:cNvSpPr>
            <a:spLocks noChangeShapeType="1"/>
          </p:cNvSpPr>
          <p:nvPr/>
        </p:nvSpPr>
        <p:spPr bwMode="auto">
          <a:xfrm>
            <a:off x="9137650" y="1803401"/>
            <a:ext cx="1588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0" name="Line 20"/>
          <p:cNvSpPr>
            <a:spLocks noChangeShapeType="1"/>
          </p:cNvSpPr>
          <p:nvPr/>
        </p:nvSpPr>
        <p:spPr bwMode="auto">
          <a:xfrm>
            <a:off x="9339264" y="1803401"/>
            <a:ext cx="1587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1" name="Line 21"/>
          <p:cNvSpPr>
            <a:spLocks noChangeShapeType="1"/>
          </p:cNvSpPr>
          <p:nvPr/>
        </p:nvSpPr>
        <p:spPr bwMode="auto">
          <a:xfrm>
            <a:off x="9578975" y="1803401"/>
            <a:ext cx="1588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2" name="Rectangle 22"/>
          <p:cNvSpPr>
            <a:spLocks noChangeArrowheads="1"/>
          </p:cNvSpPr>
          <p:nvPr/>
        </p:nvSpPr>
        <p:spPr bwMode="auto">
          <a:xfrm>
            <a:off x="8108951" y="1873251"/>
            <a:ext cx="1743075" cy="185737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83" name="Line 23"/>
          <p:cNvSpPr>
            <a:spLocks noChangeShapeType="1"/>
          </p:cNvSpPr>
          <p:nvPr/>
        </p:nvSpPr>
        <p:spPr bwMode="auto">
          <a:xfrm>
            <a:off x="8102601" y="2106614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4" name="Line 24"/>
          <p:cNvSpPr>
            <a:spLocks noChangeShapeType="1"/>
          </p:cNvSpPr>
          <p:nvPr/>
        </p:nvSpPr>
        <p:spPr bwMode="auto">
          <a:xfrm>
            <a:off x="8102601" y="233362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5" name="Line 25"/>
          <p:cNvSpPr>
            <a:spLocks noChangeShapeType="1"/>
          </p:cNvSpPr>
          <p:nvPr/>
        </p:nvSpPr>
        <p:spPr bwMode="auto">
          <a:xfrm>
            <a:off x="8102601" y="2573339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6" name="Line 26"/>
          <p:cNvSpPr>
            <a:spLocks noChangeShapeType="1"/>
          </p:cNvSpPr>
          <p:nvPr/>
        </p:nvSpPr>
        <p:spPr bwMode="auto">
          <a:xfrm>
            <a:off x="8102601" y="2789239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7" name="Line 27"/>
          <p:cNvSpPr>
            <a:spLocks noChangeShapeType="1"/>
          </p:cNvSpPr>
          <p:nvPr/>
        </p:nvSpPr>
        <p:spPr bwMode="auto">
          <a:xfrm>
            <a:off x="8102601" y="3041650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8" name="Line 28"/>
          <p:cNvSpPr>
            <a:spLocks noChangeShapeType="1"/>
          </p:cNvSpPr>
          <p:nvPr/>
        </p:nvSpPr>
        <p:spPr bwMode="auto">
          <a:xfrm>
            <a:off x="8102601" y="3255964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9" name="Line 29"/>
          <p:cNvSpPr>
            <a:spLocks noChangeShapeType="1"/>
          </p:cNvSpPr>
          <p:nvPr/>
        </p:nvSpPr>
        <p:spPr bwMode="auto">
          <a:xfrm>
            <a:off x="8102601" y="350837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0" name="Line 30"/>
          <p:cNvSpPr>
            <a:spLocks noChangeShapeType="1"/>
          </p:cNvSpPr>
          <p:nvPr/>
        </p:nvSpPr>
        <p:spPr bwMode="auto">
          <a:xfrm>
            <a:off x="8329614" y="1866901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1" name="Line 31"/>
          <p:cNvSpPr>
            <a:spLocks noChangeShapeType="1"/>
          </p:cNvSpPr>
          <p:nvPr/>
        </p:nvSpPr>
        <p:spPr bwMode="auto">
          <a:xfrm>
            <a:off x="8531225" y="1866901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2" name="Line 32"/>
          <p:cNvSpPr>
            <a:spLocks noChangeShapeType="1"/>
          </p:cNvSpPr>
          <p:nvPr/>
        </p:nvSpPr>
        <p:spPr bwMode="auto">
          <a:xfrm>
            <a:off x="8758239" y="1866901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3" name="Line 33"/>
          <p:cNvSpPr>
            <a:spLocks noChangeShapeType="1"/>
          </p:cNvSpPr>
          <p:nvPr/>
        </p:nvSpPr>
        <p:spPr bwMode="auto">
          <a:xfrm>
            <a:off x="8974139" y="1866901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4" name="Line 34"/>
          <p:cNvSpPr>
            <a:spLocks noChangeShapeType="1"/>
          </p:cNvSpPr>
          <p:nvPr/>
        </p:nvSpPr>
        <p:spPr bwMode="auto">
          <a:xfrm>
            <a:off x="9201150" y="1866901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5" name="Line 35"/>
          <p:cNvSpPr>
            <a:spLocks noChangeShapeType="1"/>
          </p:cNvSpPr>
          <p:nvPr/>
        </p:nvSpPr>
        <p:spPr bwMode="auto">
          <a:xfrm>
            <a:off x="9402764" y="1866901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6" name="Line 36"/>
          <p:cNvSpPr>
            <a:spLocks noChangeShapeType="1"/>
          </p:cNvSpPr>
          <p:nvPr/>
        </p:nvSpPr>
        <p:spPr bwMode="auto">
          <a:xfrm>
            <a:off x="9629775" y="1866901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7" name="Rectangle 37"/>
          <p:cNvSpPr>
            <a:spLocks noChangeArrowheads="1"/>
          </p:cNvSpPr>
          <p:nvPr/>
        </p:nvSpPr>
        <p:spPr bwMode="auto">
          <a:xfrm>
            <a:off x="8158164" y="1935164"/>
            <a:ext cx="1743075" cy="185737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98" name="Line 38"/>
          <p:cNvSpPr>
            <a:spLocks noChangeShapeType="1"/>
          </p:cNvSpPr>
          <p:nvPr/>
        </p:nvSpPr>
        <p:spPr bwMode="auto">
          <a:xfrm>
            <a:off x="8151814" y="2144714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9" name="Line 39"/>
          <p:cNvSpPr>
            <a:spLocks noChangeShapeType="1"/>
          </p:cNvSpPr>
          <p:nvPr/>
        </p:nvSpPr>
        <p:spPr bwMode="auto">
          <a:xfrm>
            <a:off x="8151814" y="239712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0" name="Line 40"/>
          <p:cNvSpPr>
            <a:spLocks noChangeShapeType="1"/>
          </p:cNvSpPr>
          <p:nvPr/>
        </p:nvSpPr>
        <p:spPr bwMode="auto">
          <a:xfrm>
            <a:off x="8151814" y="2636839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1" name="Line 41"/>
          <p:cNvSpPr>
            <a:spLocks noChangeShapeType="1"/>
          </p:cNvSpPr>
          <p:nvPr/>
        </p:nvSpPr>
        <p:spPr bwMode="auto">
          <a:xfrm>
            <a:off x="8151814" y="2851150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2" name="Line 42"/>
          <p:cNvSpPr>
            <a:spLocks noChangeShapeType="1"/>
          </p:cNvSpPr>
          <p:nvPr/>
        </p:nvSpPr>
        <p:spPr bwMode="auto">
          <a:xfrm>
            <a:off x="8151814" y="3105150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3" name="Line 43"/>
          <p:cNvSpPr>
            <a:spLocks noChangeShapeType="1"/>
          </p:cNvSpPr>
          <p:nvPr/>
        </p:nvSpPr>
        <p:spPr bwMode="auto">
          <a:xfrm>
            <a:off x="8151814" y="3319464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4" name="Line 44"/>
          <p:cNvSpPr>
            <a:spLocks noChangeShapeType="1"/>
          </p:cNvSpPr>
          <p:nvPr/>
        </p:nvSpPr>
        <p:spPr bwMode="auto">
          <a:xfrm>
            <a:off x="8151814" y="357187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5" name="Line 45"/>
          <p:cNvSpPr>
            <a:spLocks noChangeShapeType="1"/>
          </p:cNvSpPr>
          <p:nvPr/>
        </p:nvSpPr>
        <p:spPr bwMode="auto">
          <a:xfrm>
            <a:off x="8355014" y="1928814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6" name="Line 46"/>
          <p:cNvSpPr>
            <a:spLocks noChangeShapeType="1"/>
          </p:cNvSpPr>
          <p:nvPr/>
        </p:nvSpPr>
        <p:spPr bwMode="auto">
          <a:xfrm>
            <a:off x="8594725" y="1928814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7" name="Line 47"/>
          <p:cNvSpPr>
            <a:spLocks noChangeShapeType="1"/>
          </p:cNvSpPr>
          <p:nvPr/>
        </p:nvSpPr>
        <p:spPr bwMode="auto">
          <a:xfrm>
            <a:off x="8821739" y="1928814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8" name="Line 48"/>
          <p:cNvSpPr>
            <a:spLocks noChangeShapeType="1"/>
          </p:cNvSpPr>
          <p:nvPr/>
        </p:nvSpPr>
        <p:spPr bwMode="auto">
          <a:xfrm>
            <a:off x="9023350" y="1928814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9" name="Line 49"/>
          <p:cNvSpPr>
            <a:spLocks noChangeShapeType="1"/>
          </p:cNvSpPr>
          <p:nvPr/>
        </p:nvSpPr>
        <p:spPr bwMode="auto">
          <a:xfrm>
            <a:off x="9264650" y="1928814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0" name="Line 50"/>
          <p:cNvSpPr>
            <a:spLocks noChangeShapeType="1"/>
          </p:cNvSpPr>
          <p:nvPr/>
        </p:nvSpPr>
        <p:spPr bwMode="auto">
          <a:xfrm>
            <a:off x="9466264" y="1928814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1" name="Line 51"/>
          <p:cNvSpPr>
            <a:spLocks noChangeShapeType="1"/>
          </p:cNvSpPr>
          <p:nvPr/>
        </p:nvSpPr>
        <p:spPr bwMode="auto">
          <a:xfrm>
            <a:off x="9693275" y="1928814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2" name="Rectangle 52"/>
          <p:cNvSpPr>
            <a:spLocks noChangeArrowheads="1"/>
          </p:cNvSpPr>
          <p:nvPr/>
        </p:nvSpPr>
        <p:spPr bwMode="auto">
          <a:xfrm>
            <a:off x="8221664" y="1998664"/>
            <a:ext cx="1743075" cy="185737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413" name="Line 53"/>
          <p:cNvSpPr>
            <a:spLocks noChangeShapeType="1"/>
          </p:cNvSpPr>
          <p:nvPr/>
        </p:nvSpPr>
        <p:spPr bwMode="auto">
          <a:xfrm>
            <a:off x="8215314" y="2208214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4" name="Line 54"/>
          <p:cNvSpPr>
            <a:spLocks noChangeShapeType="1"/>
          </p:cNvSpPr>
          <p:nvPr/>
        </p:nvSpPr>
        <p:spPr bwMode="auto">
          <a:xfrm>
            <a:off x="8215314" y="244792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5" name="Line 55"/>
          <p:cNvSpPr>
            <a:spLocks noChangeShapeType="1"/>
          </p:cNvSpPr>
          <p:nvPr/>
        </p:nvSpPr>
        <p:spPr bwMode="auto">
          <a:xfrm>
            <a:off x="8215314" y="2674939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6" name="Line 56"/>
          <p:cNvSpPr>
            <a:spLocks noChangeShapeType="1"/>
          </p:cNvSpPr>
          <p:nvPr/>
        </p:nvSpPr>
        <p:spPr bwMode="auto">
          <a:xfrm>
            <a:off x="8215314" y="2914650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7" name="Line 57"/>
          <p:cNvSpPr>
            <a:spLocks noChangeShapeType="1"/>
          </p:cNvSpPr>
          <p:nvPr/>
        </p:nvSpPr>
        <p:spPr bwMode="auto">
          <a:xfrm>
            <a:off x="8215314" y="3167064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8" name="Line 58"/>
          <p:cNvSpPr>
            <a:spLocks noChangeShapeType="1"/>
          </p:cNvSpPr>
          <p:nvPr/>
        </p:nvSpPr>
        <p:spPr bwMode="auto">
          <a:xfrm>
            <a:off x="8215314" y="3382964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9" name="Line 59"/>
          <p:cNvSpPr>
            <a:spLocks noChangeShapeType="1"/>
          </p:cNvSpPr>
          <p:nvPr/>
        </p:nvSpPr>
        <p:spPr bwMode="auto">
          <a:xfrm>
            <a:off x="8215314" y="362267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0" name="Line 60"/>
          <p:cNvSpPr>
            <a:spLocks noChangeShapeType="1"/>
          </p:cNvSpPr>
          <p:nvPr/>
        </p:nvSpPr>
        <p:spPr bwMode="auto">
          <a:xfrm>
            <a:off x="8418514" y="1992314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1" name="Line 61"/>
          <p:cNvSpPr>
            <a:spLocks noChangeShapeType="1"/>
          </p:cNvSpPr>
          <p:nvPr/>
        </p:nvSpPr>
        <p:spPr bwMode="auto">
          <a:xfrm>
            <a:off x="8645525" y="1992314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2" name="Line 62"/>
          <p:cNvSpPr>
            <a:spLocks noChangeShapeType="1"/>
          </p:cNvSpPr>
          <p:nvPr/>
        </p:nvSpPr>
        <p:spPr bwMode="auto">
          <a:xfrm>
            <a:off x="8847139" y="1992314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3" name="Line 63"/>
          <p:cNvSpPr>
            <a:spLocks noChangeShapeType="1"/>
          </p:cNvSpPr>
          <p:nvPr/>
        </p:nvSpPr>
        <p:spPr bwMode="auto">
          <a:xfrm>
            <a:off x="9086850" y="1992314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4" name="Line 64"/>
          <p:cNvSpPr>
            <a:spLocks noChangeShapeType="1"/>
          </p:cNvSpPr>
          <p:nvPr/>
        </p:nvSpPr>
        <p:spPr bwMode="auto">
          <a:xfrm>
            <a:off x="9288464" y="1992314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5" name="Line 65"/>
          <p:cNvSpPr>
            <a:spLocks noChangeShapeType="1"/>
          </p:cNvSpPr>
          <p:nvPr/>
        </p:nvSpPr>
        <p:spPr bwMode="auto">
          <a:xfrm>
            <a:off x="9517064" y="1992314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6" name="Line 66"/>
          <p:cNvSpPr>
            <a:spLocks noChangeShapeType="1"/>
          </p:cNvSpPr>
          <p:nvPr/>
        </p:nvSpPr>
        <p:spPr bwMode="auto">
          <a:xfrm>
            <a:off x="9756775" y="1992314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7" name="Rectangle 67"/>
          <p:cNvSpPr>
            <a:spLocks noChangeArrowheads="1"/>
          </p:cNvSpPr>
          <p:nvPr/>
        </p:nvSpPr>
        <p:spPr bwMode="auto">
          <a:xfrm>
            <a:off x="8272464" y="2062164"/>
            <a:ext cx="1743075" cy="184467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428" name="Line 68"/>
          <p:cNvSpPr>
            <a:spLocks noChangeShapeType="1"/>
          </p:cNvSpPr>
          <p:nvPr/>
        </p:nvSpPr>
        <p:spPr bwMode="auto">
          <a:xfrm>
            <a:off x="8266114" y="227012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9" name="Line 69"/>
          <p:cNvSpPr>
            <a:spLocks noChangeShapeType="1"/>
          </p:cNvSpPr>
          <p:nvPr/>
        </p:nvSpPr>
        <p:spPr bwMode="auto">
          <a:xfrm>
            <a:off x="8266114" y="251142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0" name="Line 70"/>
          <p:cNvSpPr>
            <a:spLocks noChangeShapeType="1"/>
          </p:cNvSpPr>
          <p:nvPr/>
        </p:nvSpPr>
        <p:spPr bwMode="auto">
          <a:xfrm>
            <a:off x="8266114" y="2725739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1" name="Line 71"/>
          <p:cNvSpPr>
            <a:spLocks noChangeShapeType="1"/>
          </p:cNvSpPr>
          <p:nvPr/>
        </p:nvSpPr>
        <p:spPr bwMode="auto">
          <a:xfrm>
            <a:off x="8266114" y="2978150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2" name="Line 72"/>
          <p:cNvSpPr>
            <a:spLocks noChangeShapeType="1"/>
          </p:cNvSpPr>
          <p:nvPr/>
        </p:nvSpPr>
        <p:spPr bwMode="auto">
          <a:xfrm>
            <a:off x="8266114" y="3192464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3" name="Line 73"/>
          <p:cNvSpPr>
            <a:spLocks noChangeShapeType="1"/>
          </p:cNvSpPr>
          <p:nvPr/>
        </p:nvSpPr>
        <p:spPr bwMode="auto">
          <a:xfrm>
            <a:off x="8266114" y="344487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4" name="Line 74"/>
          <p:cNvSpPr>
            <a:spLocks noChangeShapeType="1"/>
          </p:cNvSpPr>
          <p:nvPr/>
        </p:nvSpPr>
        <p:spPr bwMode="auto">
          <a:xfrm>
            <a:off x="8266114" y="368617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5" name="Line 75"/>
          <p:cNvSpPr>
            <a:spLocks noChangeShapeType="1"/>
          </p:cNvSpPr>
          <p:nvPr/>
        </p:nvSpPr>
        <p:spPr bwMode="auto">
          <a:xfrm>
            <a:off x="8467725" y="2055814"/>
            <a:ext cx="1588" cy="18446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6" name="Line 76"/>
          <p:cNvSpPr>
            <a:spLocks noChangeShapeType="1"/>
          </p:cNvSpPr>
          <p:nvPr/>
        </p:nvSpPr>
        <p:spPr bwMode="auto">
          <a:xfrm>
            <a:off x="8709025" y="2055814"/>
            <a:ext cx="1588" cy="18446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7" name="Line 77"/>
          <p:cNvSpPr>
            <a:spLocks noChangeShapeType="1"/>
          </p:cNvSpPr>
          <p:nvPr/>
        </p:nvSpPr>
        <p:spPr bwMode="auto">
          <a:xfrm>
            <a:off x="8910639" y="2055814"/>
            <a:ext cx="1587" cy="18446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8" name="Line 78"/>
          <p:cNvSpPr>
            <a:spLocks noChangeShapeType="1"/>
          </p:cNvSpPr>
          <p:nvPr/>
        </p:nvSpPr>
        <p:spPr bwMode="auto">
          <a:xfrm>
            <a:off x="9137650" y="2055814"/>
            <a:ext cx="1588" cy="18446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9" name="Line 79"/>
          <p:cNvSpPr>
            <a:spLocks noChangeShapeType="1"/>
          </p:cNvSpPr>
          <p:nvPr/>
        </p:nvSpPr>
        <p:spPr bwMode="auto">
          <a:xfrm>
            <a:off x="9339264" y="2055814"/>
            <a:ext cx="1587" cy="18446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40" name="Line 80"/>
          <p:cNvSpPr>
            <a:spLocks noChangeShapeType="1"/>
          </p:cNvSpPr>
          <p:nvPr/>
        </p:nvSpPr>
        <p:spPr bwMode="auto">
          <a:xfrm>
            <a:off x="9578975" y="2055814"/>
            <a:ext cx="1588" cy="18446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41" name="Line 81"/>
          <p:cNvSpPr>
            <a:spLocks noChangeShapeType="1"/>
          </p:cNvSpPr>
          <p:nvPr/>
        </p:nvSpPr>
        <p:spPr bwMode="auto">
          <a:xfrm>
            <a:off x="9782175" y="2055814"/>
            <a:ext cx="1588" cy="18446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42" name="Rectangle 82"/>
          <p:cNvSpPr>
            <a:spLocks noChangeArrowheads="1"/>
          </p:cNvSpPr>
          <p:nvPr/>
        </p:nvSpPr>
        <p:spPr bwMode="auto">
          <a:xfrm>
            <a:off x="8335964" y="2112964"/>
            <a:ext cx="1743075" cy="185737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443" name="Line 83"/>
          <p:cNvSpPr>
            <a:spLocks noChangeShapeType="1"/>
          </p:cNvSpPr>
          <p:nvPr/>
        </p:nvSpPr>
        <p:spPr bwMode="auto">
          <a:xfrm>
            <a:off x="8329614" y="233362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44" name="Line 84"/>
          <p:cNvSpPr>
            <a:spLocks noChangeShapeType="1"/>
          </p:cNvSpPr>
          <p:nvPr/>
        </p:nvSpPr>
        <p:spPr bwMode="auto">
          <a:xfrm>
            <a:off x="8329614" y="2573339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45" name="Line 85"/>
          <p:cNvSpPr>
            <a:spLocks noChangeShapeType="1"/>
          </p:cNvSpPr>
          <p:nvPr/>
        </p:nvSpPr>
        <p:spPr bwMode="auto">
          <a:xfrm>
            <a:off x="8329614" y="2789239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46" name="Line 86"/>
          <p:cNvSpPr>
            <a:spLocks noChangeShapeType="1"/>
          </p:cNvSpPr>
          <p:nvPr/>
        </p:nvSpPr>
        <p:spPr bwMode="auto">
          <a:xfrm>
            <a:off x="8329614" y="3041650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47" name="Line 87"/>
          <p:cNvSpPr>
            <a:spLocks noChangeShapeType="1"/>
          </p:cNvSpPr>
          <p:nvPr/>
        </p:nvSpPr>
        <p:spPr bwMode="auto">
          <a:xfrm>
            <a:off x="8329614" y="3255964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48" name="Line 88"/>
          <p:cNvSpPr>
            <a:spLocks noChangeShapeType="1"/>
          </p:cNvSpPr>
          <p:nvPr/>
        </p:nvSpPr>
        <p:spPr bwMode="auto">
          <a:xfrm>
            <a:off x="8329614" y="350837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49" name="Line 89"/>
          <p:cNvSpPr>
            <a:spLocks noChangeShapeType="1"/>
          </p:cNvSpPr>
          <p:nvPr/>
        </p:nvSpPr>
        <p:spPr bwMode="auto">
          <a:xfrm>
            <a:off x="8329614" y="372427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50" name="Line 90"/>
          <p:cNvSpPr>
            <a:spLocks noChangeShapeType="1"/>
          </p:cNvSpPr>
          <p:nvPr/>
        </p:nvSpPr>
        <p:spPr bwMode="auto">
          <a:xfrm>
            <a:off x="8531225" y="2106614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51" name="Line 91"/>
          <p:cNvSpPr>
            <a:spLocks noChangeShapeType="1"/>
          </p:cNvSpPr>
          <p:nvPr/>
        </p:nvSpPr>
        <p:spPr bwMode="auto">
          <a:xfrm>
            <a:off x="8758239" y="2106614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52" name="Line 92"/>
          <p:cNvSpPr>
            <a:spLocks noChangeShapeType="1"/>
          </p:cNvSpPr>
          <p:nvPr/>
        </p:nvSpPr>
        <p:spPr bwMode="auto">
          <a:xfrm>
            <a:off x="8974139" y="2106614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53" name="Line 93"/>
          <p:cNvSpPr>
            <a:spLocks noChangeShapeType="1"/>
          </p:cNvSpPr>
          <p:nvPr/>
        </p:nvSpPr>
        <p:spPr bwMode="auto">
          <a:xfrm>
            <a:off x="9201150" y="2106614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54" name="Line 94"/>
          <p:cNvSpPr>
            <a:spLocks noChangeShapeType="1"/>
          </p:cNvSpPr>
          <p:nvPr/>
        </p:nvSpPr>
        <p:spPr bwMode="auto">
          <a:xfrm>
            <a:off x="9402764" y="2106614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55" name="Line 95"/>
          <p:cNvSpPr>
            <a:spLocks noChangeShapeType="1"/>
          </p:cNvSpPr>
          <p:nvPr/>
        </p:nvSpPr>
        <p:spPr bwMode="auto">
          <a:xfrm>
            <a:off x="9629775" y="2106614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56" name="Line 96"/>
          <p:cNvSpPr>
            <a:spLocks noChangeShapeType="1"/>
          </p:cNvSpPr>
          <p:nvPr/>
        </p:nvSpPr>
        <p:spPr bwMode="auto">
          <a:xfrm>
            <a:off x="9845675" y="2106614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57" name="Rectangle 97"/>
          <p:cNvSpPr>
            <a:spLocks noChangeArrowheads="1"/>
          </p:cNvSpPr>
          <p:nvPr/>
        </p:nvSpPr>
        <p:spPr bwMode="auto">
          <a:xfrm>
            <a:off x="8361364" y="2151064"/>
            <a:ext cx="1779587" cy="188277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458" name="Line 98"/>
          <p:cNvSpPr>
            <a:spLocks noChangeShapeType="1"/>
          </p:cNvSpPr>
          <p:nvPr/>
        </p:nvSpPr>
        <p:spPr bwMode="auto">
          <a:xfrm>
            <a:off x="8355014" y="2397125"/>
            <a:ext cx="17811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59" name="Line 99"/>
          <p:cNvSpPr>
            <a:spLocks noChangeShapeType="1"/>
          </p:cNvSpPr>
          <p:nvPr/>
        </p:nvSpPr>
        <p:spPr bwMode="auto">
          <a:xfrm>
            <a:off x="8355014" y="2636839"/>
            <a:ext cx="17811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0" name="Line 100"/>
          <p:cNvSpPr>
            <a:spLocks noChangeShapeType="1"/>
          </p:cNvSpPr>
          <p:nvPr/>
        </p:nvSpPr>
        <p:spPr bwMode="auto">
          <a:xfrm>
            <a:off x="8355014" y="2851150"/>
            <a:ext cx="17811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1" name="Line 101"/>
          <p:cNvSpPr>
            <a:spLocks noChangeShapeType="1"/>
          </p:cNvSpPr>
          <p:nvPr/>
        </p:nvSpPr>
        <p:spPr bwMode="auto">
          <a:xfrm>
            <a:off x="8355014" y="3105150"/>
            <a:ext cx="17811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2" name="Line 102"/>
          <p:cNvSpPr>
            <a:spLocks noChangeShapeType="1"/>
          </p:cNvSpPr>
          <p:nvPr/>
        </p:nvSpPr>
        <p:spPr bwMode="auto">
          <a:xfrm>
            <a:off x="8355014" y="3319464"/>
            <a:ext cx="17811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3" name="Line 103"/>
          <p:cNvSpPr>
            <a:spLocks noChangeShapeType="1"/>
          </p:cNvSpPr>
          <p:nvPr/>
        </p:nvSpPr>
        <p:spPr bwMode="auto">
          <a:xfrm>
            <a:off x="8355014" y="3571875"/>
            <a:ext cx="17811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4" name="Line 104"/>
          <p:cNvSpPr>
            <a:spLocks noChangeShapeType="1"/>
          </p:cNvSpPr>
          <p:nvPr/>
        </p:nvSpPr>
        <p:spPr bwMode="auto">
          <a:xfrm>
            <a:off x="8355014" y="3786189"/>
            <a:ext cx="17811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5" name="Line 105"/>
          <p:cNvSpPr>
            <a:spLocks noChangeShapeType="1"/>
          </p:cNvSpPr>
          <p:nvPr/>
        </p:nvSpPr>
        <p:spPr bwMode="auto">
          <a:xfrm>
            <a:off x="8594725" y="2144714"/>
            <a:ext cx="1588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6" name="Line 106"/>
          <p:cNvSpPr>
            <a:spLocks noChangeShapeType="1"/>
          </p:cNvSpPr>
          <p:nvPr/>
        </p:nvSpPr>
        <p:spPr bwMode="auto">
          <a:xfrm>
            <a:off x="8821739" y="2144714"/>
            <a:ext cx="1587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7" name="Line 107"/>
          <p:cNvSpPr>
            <a:spLocks noChangeShapeType="1"/>
          </p:cNvSpPr>
          <p:nvPr/>
        </p:nvSpPr>
        <p:spPr bwMode="auto">
          <a:xfrm>
            <a:off x="9023350" y="2144714"/>
            <a:ext cx="1588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8" name="Line 108"/>
          <p:cNvSpPr>
            <a:spLocks noChangeShapeType="1"/>
          </p:cNvSpPr>
          <p:nvPr/>
        </p:nvSpPr>
        <p:spPr bwMode="auto">
          <a:xfrm>
            <a:off x="9264650" y="2144714"/>
            <a:ext cx="1588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9" name="Line 109"/>
          <p:cNvSpPr>
            <a:spLocks noChangeShapeType="1"/>
          </p:cNvSpPr>
          <p:nvPr/>
        </p:nvSpPr>
        <p:spPr bwMode="auto">
          <a:xfrm>
            <a:off x="9466264" y="2144714"/>
            <a:ext cx="1587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0" name="Line 110"/>
          <p:cNvSpPr>
            <a:spLocks noChangeShapeType="1"/>
          </p:cNvSpPr>
          <p:nvPr/>
        </p:nvSpPr>
        <p:spPr bwMode="auto">
          <a:xfrm>
            <a:off x="9693275" y="2144714"/>
            <a:ext cx="1588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1" name="Line 111"/>
          <p:cNvSpPr>
            <a:spLocks noChangeShapeType="1"/>
          </p:cNvSpPr>
          <p:nvPr/>
        </p:nvSpPr>
        <p:spPr bwMode="auto">
          <a:xfrm>
            <a:off x="9894889" y="2144714"/>
            <a:ext cx="1587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2" name="Rectangle 112"/>
          <p:cNvSpPr>
            <a:spLocks noChangeArrowheads="1"/>
          </p:cNvSpPr>
          <p:nvPr/>
        </p:nvSpPr>
        <p:spPr bwMode="auto">
          <a:xfrm>
            <a:off x="8424864" y="2214564"/>
            <a:ext cx="1766887" cy="1881187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473" name="Line 113"/>
          <p:cNvSpPr>
            <a:spLocks noChangeShapeType="1"/>
          </p:cNvSpPr>
          <p:nvPr/>
        </p:nvSpPr>
        <p:spPr bwMode="auto">
          <a:xfrm>
            <a:off x="8418514" y="2447925"/>
            <a:ext cx="1766887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4" name="Line 114"/>
          <p:cNvSpPr>
            <a:spLocks noChangeShapeType="1"/>
          </p:cNvSpPr>
          <p:nvPr/>
        </p:nvSpPr>
        <p:spPr bwMode="auto">
          <a:xfrm>
            <a:off x="8418514" y="2674939"/>
            <a:ext cx="1766887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5" name="Line 115"/>
          <p:cNvSpPr>
            <a:spLocks noChangeShapeType="1"/>
          </p:cNvSpPr>
          <p:nvPr/>
        </p:nvSpPr>
        <p:spPr bwMode="auto">
          <a:xfrm>
            <a:off x="8418514" y="2914650"/>
            <a:ext cx="1766887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6" name="Line 116"/>
          <p:cNvSpPr>
            <a:spLocks noChangeShapeType="1"/>
          </p:cNvSpPr>
          <p:nvPr/>
        </p:nvSpPr>
        <p:spPr bwMode="auto">
          <a:xfrm>
            <a:off x="8418514" y="3167064"/>
            <a:ext cx="1766887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7" name="Line 117"/>
          <p:cNvSpPr>
            <a:spLocks noChangeShapeType="1"/>
          </p:cNvSpPr>
          <p:nvPr/>
        </p:nvSpPr>
        <p:spPr bwMode="auto">
          <a:xfrm>
            <a:off x="8418514" y="3382964"/>
            <a:ext cx="1766887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8" name="Line 118"/>
          <p:cNvSpPr>
            <a:spLocks noChangeShapeType="1"/>
          </p:cNvSpPr>
          <p:nvPr/>
        </p:nvSpPr>
        <p:spPr bwMode="auto">
          <a:xfrm>
            <a:off x="8418514" y="3622675"/>
            <a:ext cx="1766887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9" name="Line 119"/>
          <p:cNvSpPr>
            <a:spLocks noChangeShapeType="1"/>
          </p:cNvSpPr>
          <p:nvPr/>
        </p:nvSpPr>
        <p:spPr bwMode="auto">
          <a:xfrm>
            <a:off x="8418514" y="3849689"/>
            <a:ext cx="1766887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80" name="Line 120"/>
          <p:cNvSpPr>
            <a:spLocks noChangeShapeType="1"/>
          </p:cNvSpPr>
          <p:nvPr/>
        </p:nvSpPr>
        <p:spPr bwMode="auto">
          <a:xfrm>
            <a:off x="8645525" y="2208214"/>
            <a:ext cx="1588" cy="18811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81" name="Line 121"/>
          <p:cNvSpPr>
            <a:spLocks noChangeShapeType="1"/>
          </p:cNvSpPr>
          <p:nvPr/>
        </p:nvSpPr>
        <p:spPr bwMode="auto">
          <a:xfrm>
            <a:off x="8847139" y="2208214"/>
            <a:ext cx="1587" cy="18811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82" name="Line 122"/>
          <p:cNvSpPr>
            <a:spLocks noChangeShapeType="1"/>
          </p:cNvSpPr>
          <p:nvPr/>
        </p:nvSpPr>
        <p:spPr bwMode="auto">
          <a:xfrm>
            <a:off x="9086850" y="2208214"/>
            <a:ext cx="1588" cy="18811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83" name="Line 123"/>
          <p:cNvSpPr>
            <a:spLocks noChangeShapeType="1"/>
          </p:cNvSpPr>
          <p:nvPr/>
        </p:nvSpPr>
        <p:spPr bwMode="auto">
          <a:xfrm>
            <a:off x="9288464" y="2208214"/>
            <a:ext cx="1587" cy="18811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84" name="Line 124"/>
          <p:cNvSpPr>
            <a:spLocks noChangeShapeType="1"/>
          </p:cNvSpPr>
          <p:nvPr/>
        </p:nvSpPr>
        <p:spPr bwMode="auto">
          <a:xfrm>
            <a:off x="9517064" y="2208214"/>
            <a:ext cx="1587" cy="18811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85" name="Line 125"/>
          <p:cNvSpPr>
            <a:spLocks noChangeShapeType="1"/>
          </p:cNvSpPr>
          <p:nvPr/>
        </p:nvSpPr>
        <p:spPr bwMode="auto">
          <a:xfrm>
            <a:off x="9756775" y="2208214"/>
            <a:ext cx="1588" cy="18811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86" name="Line 126"/>
          <p:cNvSpPr>
            <a:spLocks noChangeShapeType="1"/>
          </p:cNvSpPr>
          <p:nvPr/>
        </p:nvSpPr>
        <p:spPr bwMode="auto">
          <a:xfrm>
            <a:off x="9958389" y="2208214"/>
            <a:ext cx="1587" cy="18811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87" name="Rectangle 127"/>
          <p:cNvSpPr>
            <a:spLocks noChangeArrowheads="1"/>
          </p:cNvSpPr>
          <p:nvPr/>
        </p:nvSpPr>
        <p:spPr bwMode="auto">
          <a:xfrm>
            <a:off x="8474076" y="2276476"/>
            <a:ext cx="1781175" cy="188277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488" name="Line 128"/>
          <p:cNvSpPr>
            <a:spLocks noChangeShapeType="1"/>
          </p:cNvSpPr>
          <p:nvPr/>
        </p:nvSpPr>
        <p:spPr bwMode="auto">
          <a:xfrm>
            <a:off x="8467726" y="2511425"/>
            <a:ext cx="17811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89" name="Line 129"/>
          <p:cNvSpPr>
            <a:spLocks noChangeShapeType="1"/>
          </p:cNvSpPr>
          <p:nvPr/>
        </p:nvSpPr>
        <p:spPr bwMode="auto">
          <a:xfrm>
            <a:off x="8467726" y="2725739"/>
            <a:ext cx="17811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90" name="Line 130"/>
          <p:cNvSpPr>
            <a:spLocks noChangeShapeType="1"/>
          </p:cNvSpPr>
          <p:nvPr/>
        </p:nvSpPr>
        <p:spPr bwMode="auto">
          <a:xfrm>
            <a:off x="8467726" y="2978150"/>
            <a:ext cx="17811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91" name="Line 131"/>
          <p:cNvSpPr>
            <a:spLocks noChangeShapeType="1"/>
          </p:cNvSpPr>
          <p:nvPr/>
        </p:nvSpPr>
        <p:spPr bwMode="auto">
          <a:xfrm>
            <a:off x="8467726" y="3192464"/>
            <a:ext cx="17811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92" name="Line 132"/>
          <p:cNvSpPr>
            <a:spLocks noChangeShapeType="1"/>
          </p:cNvSpPr>
          <p:nvPr/>
        </p:nvSpPr>
        <p:spPr bwMode="auto">
          <a:xfrm>
            <a:off x="8467726" y="3444875"/>
            <a:ext cx="17811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93" name="Line 133"/>
          <p:cNvSpPr>
            <a:spLocks noChangeShapeType="1"/>
          </p:cNvSpPr>
          <p:nvPr/>
        </p:nvSpPr>
        <p:spPr bwMode="auto">
          <a:xfrm>
            <a:off x="8467726" y="3686175"/>
            <a:ext cx="17811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94" name="Line 134"/>
          <p:cNvSpPr>
            <a:spLocks noChangeShapeType="1"/>
          </p:cNvSpPr>
          <p:nvPr/>
        </p:nvSpPr>
        <p:spPr bwMode="auto">
          <a:xfrm>
            <a:off x="8467726" y="3900489"/>
            <a:ext cx="17811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95" name="Line 135"/>
          <p:cNvSpPr>
            <a:spLocks noChangeShapeType="1"/>
          </p:cNvSpPr>
          <p:nvPr/>
        </p:nvSpPr>
        <p:spPr bwMode="auto">
          <a:xfrm>
            <a:off x="8709025" y="2270126"/>
            <a:ext cx="1588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96" name="Line 136"/>
          <p:cNvSpPr>
            <a:spLocks noChangeShapeType="1"/>
          </p:cNvSpPr>
          <p:nvPr/>
        </p:nvSpPr>
        <p:spPr bwMode="auto">
          <a:xfrm>
            <a:off x="8910639" y="2270126"/>
            <a:ext cx="1587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97" name="Line 137"/>
          <p:cNvSpPr>
            <a:spLocks noChangeShapeType="1"/>
          </p:cNvSpPr>
          <p:nvPr/>
        </p:nvSpPr>
        <p:spPr bwMode="auto">
          <a:xfrm>
            <a:off x="9137650" y="2270126"/>
            <a:ext cx="1588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98" name="Line 138"/>
          <p:cNvSpPr>
            <a:spLocks noChangeShapeType="1"/>
          </p:cNvSpPr>
          <p:nvPr/>
        </p:nvSpPr>
        <p:spPr bwMode="auto">
          <a:xfrm>
            <a:off x="9339264" y="2270126"/>
            <a:ext cx="1587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99" name="Line 139"/>
          <p:cNvSpPr>
            <a:spLocks noChangeShapeType="1"/>
          </p:cNvSpPr>
          <p:nvPr/>
        </p:nvSpPr>
        <p:spPr bwMode="auto">
          <a:xfrm>
            <a:off x="9578975" y="2270126"/>
            <a:ext cx="1588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00" name="Line 140"/>
          <p:cNvSpPr>
            <a:spLocks noChangeShapeType="1"/>
          </p:cNvSpPr>
          <p:nvPr/>
        </p:nvSpPr>
        <p:spPr bwMode="auto">
          <a:xfrm>
            <a:off x="9782175" y="2270126"/>
            <a:ext cx="1588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01" name="Line 141"/>
          <p:cNvSpPr>
            <a:spLocks noChangeShapeType="1"/>
          </p:cNvSpPr>
          <p:nvPr/>
        </p:nvSpPr>
        <p:spPr bwMode="auto">
          <a:xfrm>
            <a:off x="10009189" y="2270126"/>
            <a:ext cx="1587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Frame Buffers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2D array</a:t>
            </a:r>
          </a:p>
          <a:p>
            <a:pPr lvl="1"/>
            <a:r>
              <a:rPr lang="en-US" altLang="en-US"/>
              <a:t>each (x,y) location = a pixel</a:t>
            </a:r>
          </a:p>
          <a:p>
            <a:r>
              <a:rPr lang="en-US" altLang="en-US" i="1"/>
              <a:t>Bit Planes, Bit Depth</a:t>
            </a:r>
            <a:r>
              <a:rPr lang="en-US" altLang="en-US"/>
              <a:t> </a:t>
            </a:r>
          </a:p>
          <a:p>
            <a:pPr lvl="1"/>
            <a:r>
              <a:rPr lang="en-US" altLang="en-US"/>
              <a:t>number of bits in a pixel</a:t>
            </a:r>
          </a:p>
          <a:p>
            <a:r>
              <a:rPr lang="en-US" altLang="en-US"/>
              <a:t>Typical frame buffers:</a:t>
            </a:r>
          </a:p>
          <a:p>
            <a:pPr lvl="1"/>
            <a:r>
              <a:rPr lang="en-US" altLang="en-US"/>
              <a:t>640 x 480 x 8</a:t>
            </a:r>
          </a:p>
          <a:p>
            <a:pPr lvl="1"/>
            <a:r>
              <a:rPr lang="en-US" altLang="en-US"/>
              <a:t>1280 x 1024 x 8</a:t>
            </a:r>
          </a:p>
          <a:p>
            <a:pPr lvl="1"/>
            <a:r>
              <a:rPr lang="en-US" altLang="en-US"/>
              <a:t>1280 x 1024 x 24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32666A-A613-394E-B684-C77B6F896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85630997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6672263" y="4905375"/>
            <a:ext cx="711200" cy="241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6723064" y="4930775"/>
            <a:ext cx="503237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Geneva" charset="0"/>
              </a:rPr>
              <a:t>Green</a:t>
            </a:r>
            <a:endParaRPr lang="en-US" altLang="en-US"/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5462588" y="2355851"/>
            <a:ext cx="747712" cy="8096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1" name="Line 9"/>
          <p:cNvSpPr>
            <a:spLocks noChangeShapeType="1"/>
          </p:cNvSpPr>
          <p:nvPr/>
        </p:nvSpPr>
        <p:spPr bwMode="auto">
          <a:xfrm>
            <a:off x="5456238" y="244951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>
            <a:off x="5456238" y="255111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5456238" y="265271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>
            <a:off x="5456238" y="275431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5" name="Line 13"/>
          <p:cNvSpPr>
            <a:spLocks noChangeShapeType="1"/>
          </p:cNvSpPr>
          <p:nvPr/>
        </p:nvSpPr>
        <p:spPr bwMode="auto">
          <a:xfrm>
            <a:off x="5456238" y="285591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6" name="Line 14"/>
          <p:cNvSpPr>
            <a:spLocks noChangeShapeType="1"/>
          </p:cNvSpPr>
          <p:nvPr/>
        </p:nvSpPr>
        <p:spPr bwMode="auto">
          <a:xfrm>
            <a:off x="5456238" y="2955925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7" name="Line 15"/>
          <p:cNvSpPr>
            <a:spLocks noChangeShapeType="1"/>
          </p:cNvSpPr>
          <p:nvPr/>
        </p:nvSpPr>
        <p:spPr bwMode="auto">
          <a:xfrm>
            <a:off x="5456238" y="3057525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8" name="Line 16"/>
          <p:cNvSpPr>
            <a:spLocks noChangeShapeType="1"/>
          </p:cNvSpPr>
          <p:nvPr/>
        </p:nvSpPr>
        <p:spPr bwMode="auto">
          <a:xfrm>
            <a:off x="5545139" y="2349501"/>
            <a:ext cx="1587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9" name="Line 17"/>
          <p:cNvSpPr>
            <a:spLocks noChangeShapeType="1"/>
          </p:cNvSpPr>
          <p:nvPr/>
        </p:nvSpPr>
        <p:spPr bwMode="auto">
          <a:xfrm>
            <a:off x="5646739" y="2349501"/>
            <a:ext cx="1587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0" name="Line 18"/>
          <p:cNvSpPr>
            <a:spLocks noChangeShapeType="1"/>
          </p:cNvSpPr>
          <p:nvPr/>
        </p:nvSpPr>
        <p:spPr bwMode="auto">
          <a:xfrm>
            <a:off x="5735639" y="2349501"/>
            <a:ext cx="1587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1" name="Line 19"/>
          <p:cNvSpPr>
            <a:spLocks noChangeShapeType="1"/>
          </p:cNvSpPr>
          <p:nvPr/>
        </p:nvSpPr>
        <p:spPr bwMode="auto">
          <a:xfrm>
            <a:off x="5837239" y="2349501"/>
            <a:ext cx="1587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2" name="Line 20"/>
          <p:cNvSpPr>
            <a:spLocks noChangeShapeType="1"/>
          </p:cNvSpPr>
          <p:nvPr/>
        </p:nvSpPr>
        <p:spPr bwMode="auto">
          <a:xfrm>
            <a:off x="5924550" y="2349501"/>
            <a:ext cx="1588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3" name="Line 21"/>
          <p:cNvSpPr>
            <a:spLocks noChangeShapeType="1"/>
          </p:cNvSpPr>
          <p:nvPr/>
        </p:nvSpPr>
        <p:spPr bwMode="auto">
          <a:xfrm>
            <a:off x="6013450" y="2349501"/>
            <a:ext cx="1588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4" name="Line 22"/>
          <p:cNvSpPr>
            <a:spLocks noChangeShapeType="1"/>
          </p:cNvSpPr>
          <p:nvPr/>
        </p:nvSpPr>
        <p:spPr bwMode="auto">
          <a:xfrm>
            <a:off x="6115050" y="2349501"/>
            <a:ext cx="1588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5" name="Line 23"/>
          <p:cNvSpPr>
            <a:spLocks noChangeShapeType="1"/>
          </p:cNvSpPr>
          <p:nvPr/>
        </p:nvSpPr>
        <p:spPr bwMode="auto">
          <a:xfrm flipV="1">
            <a:off x="5456238" y="2298700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6" name="Line 24"/>
          <p:cNvSpPr>
            <a:spLocks noChangeShapeType="1"/>
          </p:cNvSpPr>
          <p:nvPr/>
        </p:nvSpPr>
        <p:spPr bwMode="auto">
          <a:xfrm flipV="1">
            <a:off x="5545138" y="2298700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7" name="Line 25"/>
          <p:cNvSpPr>
            <a:spLocks noChangeShapeType="1"/>
          </p:cNvSpPr>
          <p:nvPr/>
        </p:nvSpPr>
        <p:spPr bwMode="auto">
          <a:xfrm flipV="1">
            <a:off x="5646738" y="2298700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8" name="Line 26"/>
          <p:cNvSpPr>
            <a:spLocks noChangeShapeType="1"/>
          </p:cNvSpPr>
          <p:nvPr/>
        </p:nvSpPr>
        <p:spPr bwMode="auto">
          <a:xfrm flipV="1">
            <a:off x="5735638" y="2298700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9" name="Line 27"/>
          <p:cNvSpPr>
            <a:spLocks noChangeShapeType="1"/>
          </p:cNvSpPr>
          <p:nvPr/>
        </p:nvSpPr>
        <p:spPr bwMode="auto">
          <a:xfrm flipV="1">
            <a:off x="5837238" y="2298700"/>
            <a:ext cx="36512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0" name="Line 28"/>
          <p:cNvSpPr>
            <a:spLocks noChangeShapeType="1"/>
          </p:cNvSpPr>
          <p:nvPr/>
        </p:nvSpPr>
        <p:spPr bwMode="auto">
          <a:xfrm flipV="1">
            <a:off x="5924550" y="2298700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1" name="Line 29"/>
          <p:cNvSpPr>
            <a:spLocks noChangeShapeType="1"/>
          </p:cNvSpPr>
          <p:nvPr/>
        </p:nvSpPr>
        <p:spPr bwMode="auto">
          <a:xfrm flipV="1">
            <a:off x="6013450" y="2298700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2" name="Line 30"/>
          <p:cNvSpPr>
            <a:spLocks noChangeShapeType="1"/>
          </p:cNvSpPr>
          <p:nvPr/>
        </p:nvSpPr>
        <p:spPr bwMode="auto">
          <a:xfrm flipV="1">
            <a:off x="6115050" y="2298700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3" name="Line 31"/>
          <p:cNvSpPr>
            <a:spLocks noChangeShapeType="1"/>
          </p:cNvSpPr>
          <p:nvPr/>
        </p:nvSpPr>
        <p:spPr bwMode="auto">
          <a:xfrm flipV="1">
            <a:off x="6203950" y="2298700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4" name="Line 32"/>
          <p:cNvSpPr>
            <a:spLocks noChangeShapeType="1"/>
          </p:cNvSpPr>
          <p:nvPr/>
        </p:nvSpPr>
        <p:spPr bwMode="auto">
          <a:xfrm flipV="1">
            <a:off x="6203950" y="23987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5" name="Line 33"/>
          <p:cNvSpPr>
            <a:spLocks noChangeShapeType="1"/>
          </p:cNvSpPr>
          <p:nvPr/>
        </p:nvSpPr>
        <p:spPr bwMode="auto">
          <a:xfrm flipV="1">
            <a:off x="6203950" y="25003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6" name="Line 34"/>
          <p:cNvSpPr>
            <a:spLocks noChangeShapeType="1"/>
          </p:cNvSpPr>
          <p:nvPr/>
        </p:nvSpPr>
        <p:spPr bwMode="auto">
          <a:xfrm flipV="1">
            <a:off x="6203950" y="26019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7" name="Line 35"/>
          <p:cNvSpPr>
            <a:spLocks noChangeShapeType="1"/>
          </p:cNvSpPr>
          <p:nvPr/>
        </p:nvSpPr>
        <p:spPr bwMode="auto">
          <a:xfrm flipV="1">
            <a:off x="6203950" y="27035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8" name="Line 36"/>
          <p:cNvSpPr>
            <a:spLocks noChangeShapeType="1"/>
          </p:cNvSpPr>
          <p:nvPr/>
        </p:nvSpPr>
        <p:spPr bwMode="auto">
          <a:xfrm flipV="1">
            <a:off x="6203950" y="2805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9" name="Line 37"/>
          <p:cNvSpPr>
            <a:spLocks noChangeShapeType="1"/>
          </p:cNvSpPr>
          <p:nvPr/>
        </p:nvSpPr>
        <p:spPr bwMode="auto">
          <a:xfrm flipV="1">
            <a:off x="6203950" y="29051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0" name="Line 38"/>
          <p:cNvSpPr>
            <a:spLocks noChangeShapeType="1"/>
          </p:cNvSpPr>
          <p:nvPr/>
        </p:nvSpPr>
        <p:spPr bwMode="auto">
          <a:xfrm flipV="1">
            <a:off x="6203950" y="30067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1" name="Line 39"/>
          <p:cNvSpPr>
            <a:spLocks noChangeShapeType="1"/>
          </p:cNvSpPr>
          <p:nvPr/>
        </p:nvSpPr>
        <p:spPr bwMode="auto">
          <a:xfrm flipV="1">
            <a:off x="6203950" y="31083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2" name="Line 40"/>
          <p:cNvSpPr>
            <a:spLocks noChangeShapeType="1"/>
          </p:cNvSpPr>
          <p:nvPr/>
        </p:nvSpPr>
        <p:spPr bwMode="auto">
          <a:xfrm>
            <a:off x="5507038" y="2298700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3" name="Line 41"/>
          <p:cNvSpPr>
            <a:spLocks noChangeShapeType="1"/>
          </p:cNvSpPr>
          <p:nvPr/>
        </p:nvSpPr>
        <p:spPr bwMode="auto">
          <a:xfrm>
            <a:off x="6254750" y="2298701"/>
            <a:ext cx="1588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4" name="Rectangle 42"/>
          <p:cNvSpPr>
            <a:spLocks noChangeArrowheads="1"/>
          </p:cNvSpPr>
          <p:nvPr/>
        </p:nvSpPr>
        <p:spPr bwMode="auto">
          <a:xfrm>
            <a:off x="5183188" y="2608264"/>
            <a:ext cx="747712" cy="8223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75" name="Line 43"/>
          <p:cNvSpPr>
            <a:spLocks noChangeShapeType="1"/>
          </p:cNvSpPr>
          <p:nvPr/>
        </p:nvSpPr>
        <p:spPr bwMode="auto">
          <a:xfrm>
            <a:off x="5176838" y="270351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6" name="Line 44"/>
          <p:cNvSpPr>
            <a:spLocks noChangeShapeType="1"/>
          </p:cNvSpPr>
          <p:nvPr/>
        </p:nvSpPr>
        <p:spPr bwMode="auto">
          <a:xfrm>
            <a:off x="5176838" y="280511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7" name="Line 45"/>
          <p:cNvSpPr>
            <a:spLocks noChangeShapeType="1"/>
          </p:cNvSpPr>
          <p:nvPr/>
        </p:nvSpPr>
        <p:spPr bwMode="auto">
          <a:xfrm>
            <a:off x="5176838" y="2905125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8" name="Line 46"/>
          <p:cNvSpPr>
            <a:spLocks noChangeShapeType="1"/>
          </p:cNvSpPr>
          <p:nvPr/>
        </p:nvSpPr>
        <p:spPr bwMode="auto">
          <a:xfrm>
            <a:off x="5176838" y="3006725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9" name="Line 47"/>
          <p:cNvSpPr>
            <a:spLocks noChangeShapeType="1"/>
          </p:cNvSpPr>
          <p:nvPr/>
        </p:nvSpPr>
        <p:spPr bwMode="auto">
          <a:xfrm>
            <a:off x="5176838" y="3108325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80" name="Line 48"/>
          <p:cNvSpPr>
            <a:spLocks noChangeShapeType="1"/>
          </p:cNvSpPr>
          <p:nvPr/>
        </p:nvSpPr>
        <p:spPr bwMode="auto">
          <a:xfrm>
            <a:off x="5176838" y="3222625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81" name="Line 49"/>
          <p:cNvSpPr>
            <a:spLocks noChangeShapeType="1"/>
          </p:cNvSpPr>
          <p:nvPr/>
        </p:nvSpPr>
        <p:spPr bwMode="auto">
          <a:xfrm>
            <a:off x="5176838" y="3324225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82" name="Line 50"/>
          <p:cNvSpPr>
            <a:spLocks noChangeShapeType="1"/>
          </p:cNvSpPr>
          <p:nvPr/>
        </p:nvSpPr>
        <p:spPr bwMode="auto">
          <a:xfrm>
            <a:off x="5265739" y="26019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83" name="Line 51"/>
          <p:cNvSpPr>
            <a:spLocks noChangeShapeType="1"/>
          </p:cNvSpPr>
          <p:nvPr/>
        </p:nvSpPr>
        <p:spPr bwMode="auto">
          <a:xfrm>
            <a:off x="5367339" y="26019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84" name="Line 52"/>
          <p:cNvSpPr>
            <a:spLocks noChangeShapeType="1"/>
          </p:cNvSpPr>
          <p:nvPr/>
        </p:nvSpPr>
        <p:spPr bwMode="auto">
          <a:xfrm>
            <a:off x="5456239" y="26019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85" name="Line 53"/>
          <p:cNvSpPr>
            <a:spLocks noChangeShapeType="1"/>
          </p:cNvSpPr>
          <p:nvPr/>
        </p:nvSpPr>
        <p:spPr bwMode="auto">
          <a:xfrm>
            <a:off x="5545139" y="26019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86" name="Line 54"/>
          <p:cNvSpPr>
            <a:spLocks noChangeShapeType="1"/>
          </p:cNvSpPr>
          <p:nvPr/>
        </p:nvSpPr>
        <p:spPr bwMode="auto">
          <a:xfrm>
            <a:off x="5646739" y="26019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87" name="Line 55"/>
          <p:cNvSpPr>
            <a:spLocks noChangeShapeType="1"/>
          </p:cNvSpPr>
          <p:nvPr/>
        </p:nvSpPr>
        <p:spPr bwMode="auto">
          <a:xfrm>
            <a:off x="5735639" y="26019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88" name="Line 56"/>
          <p:cNvSpPr>
            <a:spLocks noChangeShapeType="1"/>
          </p:cNvSpPr>
          <p:nvPr/>
        </p:nvSpPr>
        <p:spPr bwMode="auto">
          <a:xfrm>
            <a:off x="5837239" y="26019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89" name="Line 57"/>
          <p:cNvSpPr>
            <a:spLocks noChangeShapeType="1"/>
          </p:cNvSpPr>
          <p:nvPr/>
        </p:nvSpPr>
        <p:spPr bwMode="auto">
          <a:xfrm flipV="1">
            <a:off x="5176838" y="2551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0" name="Line 58"/>
          <p:cNvSpPr>
            <a:spLocks noChangeShapeType="1"/>
          </p:cNvSpPr>
          <p:nvPr/>
        </p:nvSpPr>
        <p:spPr bwMode="auto">
          <a:xfrm flipV="1">
            <a:off x="5265738" y="2551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1" name="Line 59"/>
          <p:cNvSpPr>
            <a:spLocks noChangeShapeType="1"/>
          </p:cNvSpPr>
          <p:nvPr/>
        </p:nvSpPr>
        <p:spPr bwMode="auto">
          <a:xfrm flipV="1">
            <a:off x="5367338" y="255111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2" name="Line 60"/>
          <p:cNvSpPr>
            <a:spLocks noChangeShapeType="1"/>
          </p:cNvSpPr>
          <p:nvPr/>
        </p:nvSpPr>
        <p:spPr bwMode="auto">
          <a:xfrm flipV="1">
            <a:off x="5456238" y="2551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3" name="Line 61"/>
          <p:cNvSpPr>
            <a:spLocks noChangeShapeType="1"/>
          </p:cNvSpPr>
          <p:nvPr/>
        </p:nvSpPr>
        <p:spPr bwMode="auto">
          <a:xfrm flipV="1">
            <a:off x="5545138" y="2551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4" name="Line 62"/>
          <p:cNvSpPr>
            <a:spLocks noChangeShapeType="1"/>
          </p:cNvSpPr>
          <p:nvPr/>
        </p:nvSpPr>
        <p:spPr bwMode="auto">
          <a:xfrm flipV="1">
            <a:off x="5646738" y="2551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5" name="Line 63"/>
          <p:cNvSpPr>
            <a:spLocks noChangeShapeType="1"/>
          </p:cNvSpPr>
          <p:nvPr/>
        </p:nvSpPr>
        <p:spPr bwMode="auto">
          <a:xfrm flipV="1">
            <a:off x="5735638" y="2551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6" name="Line 64"/>
          <p:cNvSpPr>
            <a:spLocks noChangeShapeType="1"/>
          </p:cNvSpPr>
          <p:nvPr/>
        </p:nvSpPr>
        <p:spPr bwMode="auto">
          <a:xfrm flipV="1">
            <a:off x="5837238" y="2551113"/>
            <a:ext cx="36512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7" name="Line 65"/>
          <p:cNvSpPr>
            <a:spLocks noChangeShapeType="1"/>
          </p:cNvSpPr>
          <p:nvPr/>
        </p:nvSpPr>
        <p:spPr bwMode="auto">
          <a:xfrm flipV="1">
            <a:off x="5924550" y="2551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8" name="Line 66"/>
          <p:cNvSpPr>
            <a:spLocks noChangeShapeType="1"/>
          </p:cNvSpPr>
          <p:nvPr/>
        </p:nvSpPr>
        <p:spPr bwMode="auto">
          <a:xfrm flipV="1">
            <a:off x="5924550" y="26527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9" name="Line 67"/>
          <p:cNvSpPr>
            <a:spLocks noChangeShapeType="1"/>
          </p:cNvSpPr>
          <p:nvPr/>
        </p:nvSpPr>
        <p:spPr bwMode="auto">
          <a:xfrm flipV="1">
            <a:off x="5924550" y="27543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00" name="Line 68"/>
          <p:cNvSpPr>
            <a:spLocks noChangeShapeType="1"/>
          </p:cNvSpPr>
          <p:nvPr/>
        </p:nvSpPr>
        <p:spPr bwMode="auto">
          <a:xfrm flipV="1">
            <a:off x="5924550" y="2855913"/>
            <a:ext cx="50800" cy="492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01" name="Line 69"/>
          <p:cNvSpPr>
            <a:spLocks noChangeShapeType="1"/>
          </p:cNvSpPr>
          <p:nvPr/>
        </p:nvSpPr>
        <p:spPr bwMode="auto">
          <a:xfrm flipV="1">
            <a:off x="5924550" y="29559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02" name="Line 70"/>
          <p:cNvSpPr>
            <a:spLocks noChangeShapeType="1"/>
          </p:cNvSpPr>
          <p:nvPr/>
        </p:nvSpPr>
        <p:spPr bwMode="auto">
          <a:xfrm flipV="1">
            <a:off x="5924550" y="30575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03" name="Line 71"/>
          <p:cNvSpPr>
            <a:spLocks noChangeShapeType="1"/>
          </p:cNvSpPr>
          <p:nvPr/>
        </p:nvSpPr>
        <p:spPr bwMode="auto">
          <a:xfrm flipV="1">
            <a:off x="5924550" y="3159125"/>
            <a:ext cx="50800" cy="635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04" name="Line 72"/>
          <p:cNvSpPr>
            <a:spLocks noChangeShapeType="1"/>
          </p:cNvSpPr>
          <p:nvPr/>
        </p:nvSpPr>
        <p:spPr bwMode="auto">
          <a:xfrm flipV="1">
            <a:off x="5924550" y="32734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05" name="Line 73"/>
          <p:cNvSpPr>
            <a:spLocks noChangeShapeType="1"/>
          </p:cNvSpPr>
          <p:nvPr/>
        </p:nvSpPr>
        <p:spPr bwMode="auto">
          <a:xfrm flipV="1">
            <a:off x="5924550" y="3375026"/>
            <a:ext cx="50800" cy="49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06" name="Line 74"/>
          <p:cNvSpPr>
            <a:spLocks noChangeShapeType="1"/>
          </p:cNvSpPr>
          <p:nvPr/>
        </p:nvSpPr>
        <p:spPr bwMode="auto">
          <a:xfrm>
            <a:off x="5227638" y="255111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07" name="Line 75"/>
          <p:cNvSpPr>
            <a:spLocks noChangeShapeType="1"/>
          </p:cNvSpPr>
          <p:nvPr/>
        </p:nvSpPr>
        <p:spPr bwMode="auto">
          <a:xfrm>
            <a:off x="5975350" y="2551113"/>
            <a:ext cx="1588" cy="8239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08" name="Oval 76"/>
          <p:cNvSpPr>
            <a:spLocks noChangeArrowheads="1"/>
          </p:cNvSpPr>
          <p:nvPr/>
        </p:nvSpPr>
        <p:spPr bwMode="auto">
          <a:xfrm>
            <a:off x="8694738" y="3570288"/>
            <a:ext cx="811212" cy="225425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09" name="Arc 77"/>
          <p:cNvSpPr>
            <a:spLocks/>
          </p:cNvSpPr>
          <p:nvPr/>
        </p:nvSpPr>
        <p:spPr bwMode="auto">
          <a:xfrm>
            <a:off x="4873626" y="2609851"/>
            <a:ext cx="119063" cy="119063"/>
          </a:xfrm>
          <a:custGeom>
            <a:avLst/>
            <a:gdLst>
              <a:gd name="G0" fmla="+- 0 0 0"/>
              <a:gd name="G1" fmla="+- 20218 0 0"/>
              <a:gd name="G2" fmla="+- 21600 0 0"/>
              <a:gd name="T0" fmla="*/ 7602 w 20218"/>
              <a:gd name="T1" fmla="*/ 0 h 20218"/>
              <a:gd name="T2" fmla="*/ 20218 w 20218"/>
              <a:gd name="T3" fmla="*/ 12616 h 20218"/>
              <a:gd name="T4" fmla="*/ 0 w 20218"/>
              <a:gd name="T5" fmla="*/ 20218 h 20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218" h="20218" fill="none" extrusionOk="0">
                <a:moveTo>
                  <a:pt x="7602" y="-1"/>
                </a:moveTo>
                <a:cubicBezTo>
                  <a:pt x="13428" y="2190"/>
                  <a:pt x="18027" y="6789"/>
                  <a:pt x="20218" y="12615"/>
                </a:cubicBezTo>
              </a:path>
              <a:path w="20218" h="20218" stroke="0" extrusionOk="0">
                <a:moveTo>
                  <a:pt x="7602" y="-1"/>
                </a:moveTo>
                <a:cubicBezTo>
                  <a:pt x="13428" y="2190"/>
                  <a:pt x="18027" y="6789"/>
                  <a:pt x="20218" y="12615"/>
                </a:cubicBezTo>
                <a:lnTo>
                  <a:pt x="0" y="20218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10" name="Arc 78"/>
          <p:cNvSpPr>
            <a:spLocks/>
          </p:cNvSpPr>
          <p:nvPr/>
        </p:nvSpPr>
        <p:spPr bwMode="auto">
          <a:xfrm>
            <a:off x="5210176" y="2273301"/>
            <a:ext cx="119063" cy="117475"/>
          </a:xfrm>
          <a:custGeom>
            <a:avLst/>
            <a:gdLst>
              <a:gd name="G0" fmla="+- 20202 0 0"/>
              <a:gd name="G1" fmla="+- 0 0 0"/>
              <a:gd name="G2" fmla="+- 21600 0 0"/>
              <a:gd name="T0" fmla="*/ 12633 w 20202"/>
              <a:gd name="T1" fmla="*/ 20230 h 20230"/>
              <a:gd name="T2" fmla="*/ 0 w 20202"/>
              <a:gd name="T3" fmla="*/ 7644 h 20230"/>
              <a:gd name="T4" fmla="*/ 20202 w 20202"/>
              <a:gd name="T5" fmla="*/ 0 h 20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202" h="20230" fill="none" extrusionOk="0">
                <a:moveTo>
                  <a:pt x="12632" y="20230"/>
                </a:moveTo>
                <a:cubicBezTo>
                  <a:pt x="6805" y="18050"/>
                  <a:pt x="2201" y="13463"/>
                  <a:pt x="-1" y="7644"/>
                </a:cubicBezTo>
              </a:path>
              <a:path w="20202" h="20230" stroke="0" extrusionOk="0">
                <a:moveTo>
                  <a:pt x="12632" y="20230"/>
                </a:moveTo>
                <a:cubicBezTo>
                  <a:pt x="6805" y="18050"/>
                  <a:pt x="2201" y="13463"/>
                  <a:pt x="-1" y="7644"/>
                </a:cubicBezTo>
                <a:lnTo>
                  <a:pt x="20202" y="0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11" name="Line 79"/>
          <p:cNvSpPr>
            <a:spLocks noChangeShapeType="1"/>
          </p:cNvSpPr>
          <p:nvPr/>
        </p:nvSpPr>
        <p:spPr bwMode="auto">
          <a:xfrm flipH="1">
            <a:off x="4949826" y="2349501"/>
            <a:ext cx="303213" cy="303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12" name="Rectangle 80"/>
          <p:cNvSpPr>
            <a:spLocks noChangeArrowheads="1"/>
          </p:cNvSpPr>
          <p:nvPr/>
        </p:nvSpPr>
        <p:spPr bwMode="auto">
          <a:xfrm>
            <a:off x="4905376" y="2862264"/>
            <a:ext cx="747713" cy="8223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13" name="Line 81"/>
          <p:cNvSpPr>
            <a:spLocks noChangeShapeType="1"/>
          </p:cNvSpPr>
          <p:nvPr/>
        </p:nvSpPr>
        <p:spPr bwMode="auto">
          <a:xfrm>
            <a:off x="4899026" y="295592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14" name="Line 82"/>
          <p:cNvSpPr>
            <a:spLocks noChangeShapeType="1"/>
          </p:cNvSpPr>
          <p:nvPr/>
        </p:nvSpPr>
        <p:spPr bwMode="auto">
          <a:xfrm>
            <a:off x="4899026" y="305752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15" name="Line 83"/>
          <p:cNvSpPr>
            <a:spLocks noChangeShapeType="1"/>
          </p:cNvSpPr>
          <p:nvPr/>
        </p:nvSpPr>
        <p:spPr bwMode="auto">
          <a:xfrm>
            <a:off x="4899026" y="315912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16" name="Line 84"/>
          <p:cNvSpPr>
            <a:spLocks noChangeShapeType="1"/>
          </p:cNvSpPr>
          <p:nvPr/>
        </p:nvSpPr>
        <p:spPr bwMode="auto">
          <a:xfrm>
            <a:off x="4899026" y="327342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17" name="Line 85"/>
          <p:cNvSpPr>
            <a:spLocks noChangeShapeType="1"/>
          </p:cNvSpPr>
          <p:nvPr/>
        </p:nvSpPr>
        <p:spPr bwMode="auto">
          <a:xfrm>
            <a:off x="4899026" y="337502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18" name="Line 86"/>
          <p:cNvSpPr>
            <a:spLocks noChangeShapeType="1"/>
          </p:cNvSpPr>
          <p:nvPr/>
        </p:nvSpPr>
        <p:spPr bwMode="auto">
          <a:xfrm>
            <a:off x="4899026" y="3475039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19" name="Line 87"/>
          <p:cNvSpPr>
            <a:spLocks noChangeShapeType="1"/>
          </p:cNvSpPr>
          <p:nvPr/>
        </p:nvSpPr>
        <p:spPr bwMode="auto">
          <a:xfrm>
            <a:off x="4899026" y="3576639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20" name="Line 88"/>
          <p:cNvSpPr>
            <a:spLocks noChangeShapeType="1"/>
          </p:cNvSpPr>
          <p:nvPr/>
        </p:nvSpPr>
        <p:spPr bwMode="auto">
          <a:xfrm>
            <a:off x="4987925" y="2855914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21" name="Line 89"/>
          <p:cNvSpPr>
            <a:spLocks noChangeShapeType="1"/>
          </p:cNvSpPr>
          <p:nvPr/>
        </p:nvSpPr>
        <p:spPr bwMode="auto">
          <a:xfrm>
            <a:off x="5087939" y="28559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22" name="Line 90"/>
          <p:cNvSpPr>
            <a:spLocks noChangeShapeType="1"/>
          </p:cNvSpPr>
          <p:nvPr/>
        </p:nvSpPr>
        <p:spPr bwMode="auto">
          <a:xfrm>
            <a:off x="5176839" y="28559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23" name="Line 91"/>
          <p:cNvSpPr>
            <a:spLocks noChangeShapeType="1"/>
          </p:cNvSpPr>
          <p:nvPr/>
        </p:nvSpPr>
        <p:spPr bwMode="auto">
          <a:xfrm>
            <a:off x="5265739" y="28559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24" name="Line 92"/>
          <p:cNvSpPr>
            <a:spLocks noChangeShapeType="1"/>
          </p:cNvSpPr>
          <p:nvPr/>
        </p:nvSpPr>
        <p:spPr bwMode="auto">
          <a:xfrm>
            <a:off x="5367339" y="28559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25" name="Line 93"/>
          <p:cNvSpPr>
            <a:spLocks noChangeShapeType="1"/>
          </p:cNvSpPr>
          <p:nvPr/>
        </p:nvSpPr>
        <p:spPr bwMode="auto">
          <a:xfrm>
            <a:off x="5456239" y="28559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26" name="Line 94"/>
          <p:cNvSpPr>
            <a:spLocks noChangeShapeType="1"/>
          </p:cNvSpPr>
          <p:nvPr/>
        </p:nvSpPr>
        <p:spPr bwMode="auto">
          <a:xfrm>
            <a:off x="5545139" y="28559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27" name="Line 95"/>
          <p:cNvSpPr>
            <a:spLocks noChangeShapeType="1"/>
          </p:cNvSpPr>
          <p:nvPr/>
        </p:nvSpPr>
        <p:spPr bwMode="auto">
          <a:xfrm flipV="1">
            <a:off x="4899025" y="2805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28" name="Line 96"/>
          <p:cNvSpPr>
            <a:spLocks noChangeShapeType="1"/>
          </p:cNvSpPr>
          <p:nvPr/>
        </p:nvSpPr>
        <p:spPr bwMode="auto">
          <a:xfrm flipV="1">
            <a:off x="4987926" y="2805113"/>
            <a:ext cx="49213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29" name="Line 97"/>
          <p:cNvSpPr>
            <a:spLocks noChangeShapeType="1"/>
          </p:cNvSpPr>
          <p:nvPr/>
        </p:nvSpPr>
        <p:spPr bwMode="auto">
          <a:xfrm flipV="1">
            <a:off x="5087938" y="280511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30" name="Line 98"/>
          <p:cNvSpPr>
            <a:spLocks noChangeShapeType="1"/>
          </p:cNvSpPr>
          <p:nvPr/>
        </p:nvSpPr>
        <p:spPr bwMode="auto">
          <a:xfrm flipV="1">
            <a:off x="5176838" y="2805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31" name="Line 99"/>
          <p:cNvSpPr>
            <a:spLocks noChangeShapeType="1"/>
          </p:cNvSpPr>
          <p:nvPr/>
        </p:nvSpPr>
        <p:spPr bwMode="auto">
          <a:xfrm flipV="1">
            <a:off x="5265738" y="2805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32" name="Line 100"/>
          <p:cNvSpPr>
            <a:spLocks noChangeShapeType="1"/>
          </p:cNvSpPr>
          <p:nvPr/>
        </p:nvSpPr>
        <p:spPr bwMode="auto">
          <a:xfrm flipV="1">
            <a:off x="5367338" y="280511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33" name="Line 101"/>
          <p:cNvSpPr>
            <a:spLocks noChangeShapeType="1"/>
          </p:cNvSpPr>
          <p:nvPr/>
        </p:nvSpPr>
        <p:spPr bwMode="auto">
          <a:xfrm flipV="1">
            <a:off x="5456238" y="2805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34" name="Line 102"/>
          <p:cNvSpPr>
            <a:spLocks noChangeShapeType="1"/>
          </p:cNvSpPr>
          <p:nvPr/>
        </p:nvSpPr>
        <p:spPr bwMode="auto">
          <a:xfrm flipV="1">
            <a:off x="5545138" y="2805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35" name="Line 103"/>
          <p:cNvSpPr>
            <a:spLocks noChangeShapeType="1"/>
          </p:cNvSpPr>
          <p:nvPr/>
        </p:nvSpPr>
        <p:spPr bwMode="auto">
          <a:xfrm flipV="1">
            <a:off x="5646738" y="2805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36" name="Line 104"/>
          <p:cNvSpPr>
            <a:spLocks noChangeShapeType="1"/>
          </p:cNvSpPr>
          <p:nvPr/>
        </p:nvSpPr>
        <p:spPr bwMode="auto">
          <a:xfrm flipV="1">
            <a:off x="5646738" y="29051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37" name="Line 105"/>
          <p:cNvSpPr>
            <a:spLocks noChangeShapeType="1"/>
          </p:cNvSpPr>
          <p:nvPr/>
        </p:nvSpPr>
        <p:spPr bwMode="auto">
          <a:xfrm flipV="1">
            <a:off x="5646738" y="30067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38" name="Line 106"/>
          <p:cNvSpPr>
            <a:spLocks noChangeShapeType="1"/>
          </p:cNvSpPr>
          <p:nvPr/>
        </p:nvSpPr>
        <p:spPr bwMode="auto">
          <a:xfrm flipV="1">
            <a:off x="5646738" y="31083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39" name="Line 107"/>
          <p:cNvSpPr>
            <a:spLocks noChangeShapeType="1"/>
          </p:cNvSpPr>
          <p:nvPr/>
        </p:nvSpPr>
        <p:spPr bwMode="auto">
          <a:xfrm flipV="1">
            <a:off x="5646738" y="32226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40" name="Line 108"/>
          <p:cNvSpPr>
            <a:spLocks noChangeShapeType="1"/>
          </p:cNvSpPr>
          <p:nvPr/>
        </p:nvSpPr>
        <p:spPr bwMode="auto">
          <a:xfrm flipV="1">
            <a:off x="5646738" y="33242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41" name="Line 109"/>
          <p:cNvSpPr>
            <a:spLocks noChangeShapeType="1"/>
          </p:cNvSpPr>
          <p:nvPr/>
        </p:nvSpPr>
        <p:spPr bwMode="auto">
          <a:xfrm flipV="1">
            <a:off x="5646738" y="3424238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42" name="Line 110"/>
          <p:cNvSpPr>
            <a:spLocks noChangeShapeType="1"/>
          </p:cNvSpPr>
          <p:nvPr/>
        </p:nvSpPr>
        <p:spPr bwMode="auto">
          <a:xfrm flipV="1">
            <a:off x="5646738" y="3525838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43" name="Line 111"/>
          <p:cNvSpPr>
            <a:spLocks noChangeShapeType="1"/>
          </p:cNvSpPr>
          <p:nvPr/>
        </p:nvSpPr>
        <p:spPr bwMode="auto">
          <a:xfrm flipV="1">
            <a:off x="5646738" y="3627438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44" name="Line 112"/>
          <p:cNvSpPr>
            <a:spLocks noChangeShapeType="1"/>
          </p:cNvSpPr>
          <p:nvPr/>
        </p:nvSpPr>
        <p:spPr bwMode="auto">
          <a:xfrm>
            <a:off x="4949826" y="2805114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45" name="Line 113"/>
          <p:cNvSpPr>
            <a:spLocks noChangeShapeType="1"/>
          </p:cNvSpPr>
          <p:nvPr/>
        </p:nvSpPr>
        <p:spPr bwMode="auto">
          <a:xfrm>
            <a:off x="5697539" y="28051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46" name="Oval 114"/>
          <p:cNvSpPr>
            <a:spLocks noChangeArrowheads="1"/>
          </p:cNvSpPr>
          <p:nvPr/>
        </p:nvSpPr>
        <p:spPr bwMode="auto">
          <a:xfrm>
            <a:off x="7667625" y="4557713"/>
            <a:ext cx="38100" cy="1524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47" name="Line 115"/>
          <p:cNvSpPr>
            <a:spLocks noChangeShapeType="1"/>
          </p:cNvSpPr>
          <p:nvPr/>
        </p:nvSpPr>
        <p:spPr bwMode="auto">
          <a:xfrm flipH="1">
            <a:off x="7421563" y="4551364"/>
            <a:ext cx="239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48" name="Line 116"/>
          <p:cNvSpPr>
            <a:spLocks noChangeShapeType="1"/>
          </p:cNvSpPr>
          <p:nvPr/>
        </p:nvSpPr>
        <p:spPr bwMode="auto">
          <a:xfrm flipH="1">
            <a:off x="7421563" y="4703764"/>
            <a:ext cx="2270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49" name="Arc 117"/>
          <p:cNvSpPr>
            <a:spLocks/>
          </p:cNvSpPr>
          <p:nvPr/>
        </p:nvSpPr>
        <p:spPr bwMode="auto">
          <a:xfrm>
            <a:off x="7389813" y="4557713"/>
            <a:ext cx="44450" cy="762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497 h 21600"/>
              <a:gd name="T2" fmla="*/ 21600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497"/>
                </a:moveTo>
                <a:cubicBezTo>
                  <a:pt x="56" y="9607"/>
                  <a:pt x="9710" y="-1"/>
                  <a:pt x="21600" y="-1"/>
                </a:cubicBezTo>
              </a:path>
              <a:path w="21600" h="21600" stroke="0" extrusionOk="0">
                <a:moveTo>
                  <a:pt x="0" y="21497"/>
                </a:moveTo>
                <a:cubicBezTo>
                  <a:pt x="56" y="9607"/>
                  <a:pt x="9710" y="-1"/>
                  <a:pt x="21600" y="-1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50" name="Arc 118"/>
          <p:cNvSpPr>
            <a:spLocks/>
          </p:cNvSpPr>
          <p:nvPr/>
        </p:nvSpPr>
        <p:spPr bwMode="auto">
          <a:xfrm>
            <a:off x="7389813" y="4633913"/>
            <a:ext cx="44450" cy="76200"/>
          </a:xfrm>
          <a:custGeom>
            <a:avLst/>
            <a:gdLst>
              <a:gd name="G0" fmla="+- 21600 0 0"/>
              <a:gd name="G1" fmla="+- 103 0 0"/>
              <a:gd name="G2" fmla="+- 21600 0 0"/>
              <a:gd name="T0" fmla="*/ 21600 w 21600"/>
              <a:gd name="T1" fmla="*/ 21703 h 21703"/>
              <a:gd name="T2" fmla="*/ 0 w 21600"/>
              <a:gd name="T3" fmla="*/ 0 h 21703"/>
              <a:gd name="T4" fmla="*/ 21600 w 21600"/>
              <a:gd name="T5" fmla="*/ 103 h 2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703" fill="none" extrusionOk="0">
                <a:moveTo>
                  <a:pt x="21600" y="21702"/>
                </a:moveTo>
                <a:cubicBezTo>
                  <a:pt x="9670" y="21703"/>
                  <a:pt x="0" y="12032"/>
                  <a:pt x="0" y="103"/>
                </a:cubicBezTo>
                <a:cubicBezTo>
                  <a:pt x="0" y="68"/>
                  <a:pt x="0" y="34"/>
                  <a:pt x="0" y="0"/>
                </a:cubicBezTo>
              </a:path>
              <a:path w="21600" h="21703" stroke="0" extrusionOk="0">
                <a:moveTo>
                  <a:pt x="21600" y="21702"/>
                </a:moveTo>
                <a:cubicBezTo>
                  <a:pt x="9670" y="21703"/>
                  <a:pt x="0" y="12032"/>
                  <a:pt x="0" y="103"/>
                </a:cubicBezTo>
                <a:cubicBezTo>
                  <a:pt x="0" y="68"/>
                  <a:pt x="0" y="34"/>
                  <a:pt x="0" y="0"/>
                </a:cubicBezTo>
                <a:lnTo>
                  <a:pt x="21600" y="103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51" name="Oval 119"/>
          <p:cNvSpPr>
            <a:spLocks noChangeArrowheads="1"/>
          </p:cNvSpPr>
          <p:nvPr/>
        </p:nvSpPr>
        <p:spPr bwMode="auto">
          <a:xfrm>
            <a:off x="7832725" y="5114925"/>
            <a:ext cx="50800" cy="1397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52" name="Line 120"/>
          <p:cNvSpPr>
            <a:spLocks noChangeShapeType="1"/>
          </p:cNvSpPr>
          <p:nvPr/>
        </p:nvSpPr>
        <p:spPr bwMode="auto">
          <a:xfrm flipH="1">
            <a:off x="7585075" y="5108575"/>
            <a:ext cx="2413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53" name="Line 121"/>
          <p:cNvSpPr>
            <a:spLocks noChangeShapeType="1"/>
          </p:cNvSpPr>
          <p:nvPr/>
        </p:nvSpPr>
        <p:spPr bwMode="auto">
          <a:xfrm flipH="1">
            <a:off x="7585075" y="5248275"/>
            <a:ext cx="2413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54" name="Arc 122"/>
          <p:cNvSpPr>
            <a:spLocks/>
          </p:cNvSpPr>
          <p:nvPr/>
        </p:nvSpPr>
        <p:spPr bwMode="auto">
          <a:xfrm>
            <a:off x="7553325" y="5114925"/>
            <a:ext cx="44450" cy="6985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600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21599"/>
                </a:moveTo>
                <a:cubicBezTo>
                  <a:pt x="-1" y="9670"/>
                  <a:pt x="9670" y="-1"/>
                  <a:pt x="21600" y="-1"/>
                </a:cubicBezTo>
              </a:path>
              <a:path w="21600" h="21600" stroke="0" extrusionOk="0">
                <a:moveTo>
                  <a:pt x="-1" y="21599"/>
                </a:moveTo>
                <a:cubicBezTo>
                  <a:pt x="-1" y="9670"/>
                  <a:pt x="9670" y="-1"/>
                  <a:pt x="21600" y="-1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55" name="Arc 123"/>
          <p:cNvSpPr>
            <a:spLocks/>
          </p:cNvSpPr>
          <p:nvPr/>
        </p:nvSpPr>
        <p:spPr bwMode="auto">
          <a:xfrm>
            <a:off x="7553325" y="5184775"/>
            <a:ext cx="44450" cy="6985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56" name="Oval 124"/>
          <p:cNvSpPr>
            <a:spLocks noChangeArrowheads="1"/>
          </p:cNvSpPr>
          <p:nvPr/>
        </p:nvSpPr>
        <p:spPr bwMode="auto">
          <a:xfrm>
            <a:off x="7743825" y="4824413"/>
            <a:ext cx="50800" cy="138112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57" name="Line 125"/>
          <p:cNvSpPr>
            <a:spLocks noChangeShapeType="1"/>
          </p:cNvSpPr>
          <p:nvPr/>
        </p:nvSpPr>
        <p:spPr bwMode="auto">
          <a:xfrm flipH="1">
            <a:off x="7508875" y="4818064"/>
            <a:ext cx="2286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58" name="Line 126"/>
          <p:cNvSpPr>
            <a:spLocks noChangeShapeType="1"/>
          </p:cNvSpPr>
          <p:nvPr/>
        </p:nvSpPr>
        <p:spPr bwMode="auto">
          <a:xfrm flipH="1">
            <a:off x="7496175" y="4956175"/>
            <a:ext cx="2413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59" name="Arc 127"/>
          <p:cNvSpPr>
            <a:spLocks/>
          </p:cNvSpPr>
          <p:nvPr/>
        </p:nvSpPr>
        <p:spPr bwMode="auto">
          <a:xfrm>
            <a:off x="7466013" y="4824413"/>
            <a:ext cx="44450" cy="6985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574 h 21600"/>
              <a:gd name="T2" fmla="*/ 21557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74"/>
                </a:moveTo>
                <a:cubicBezTo>
                  <a:pt x="14" y="9671"/>
                  <a:pt x="9654" y="23"/>
                  <a:pt x="21557" y="0"/>
                </a:cubicBezTo>
              </a:path>
              <a:path w="21600" h="21600" stroke="0" extrusionOk="0">
                <a:moveTo>
                  <a:pt x="0" y="21574"/>
                </a:moveTo>
                <a:cubicBezTo>
                  <a:pt x="14" y="9671"/>
                  <a:pt x="9654" y="23"/>
                  <a:pt x="21557" y="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60" name="Arc 128"/>
          <p:cNvSpPr>
            <a:spLocks/>
          </p:cNvSpPr>
          <p:nvPr/>
        </p:nvSpPr>
        <p:spPr bwMode="auto">
          <a:xfrm>
            <a:off x="7466013" y="4894263"/>
            <a:ext cx="44450" cy="69850"/>
          </a:xfrm>
          <a:custGeom>
            <a:avLst/>
            <a:gdLst>
              <a:gd name="G0" fmla="+- 21600 0 0"/>
              <a:gd name="G1" fmla="+- 26 0 0"/>
              <a:gd name="G2" fmla="+- 21600 0 0"/>
              <a:gd name="T0" fmla="*/ 21557 w 21600"/>
              <a:gd name="T1" fmla="*/ 21626 h 21626"/>
              <a:gd name="T2" fmla="*/ 0 w 21600"/>
              <a:gd name="T3" fmla="*/ 0 h 21626"/>
              <a:gd name="T4" fmla="*/ 21600 w 21600"/>
              <a:gd name="T5" fmla="*/ 26 h 21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26" fill="none" extrusionOk="0">
                <a:moveTo>
                  <a:pt x="21557" y="21625"/>
                </a:moveTo>
                <a:cubicBezTo>
                  <a:pt x="9644" y="21602"/>
                  <a:pt x="0" y="11938"/>
                  <a:pt x="0" y="26"/>
                </a:cubicBezTo>
                <a:cubicBezTo>
                  <a:pt x="0" y="17"/>
                  <a:pt x="0" y="8"/>
                  <a:pt x="0" y="0"/>
                </a:cubicBezTo>
              </a:path>
              <a:path w="21600" h="21626" stroke="0" extrusionOk="0">
                <a:moveTo>
                  <a:pt x="21557" y="21625"/>
                </a:moveTo>
                <a:cubicBezTo>
                  <a:pt x="9644" y="21602"/>
                  <a:pt x="0" y="11938"/>
                  <a:pt x="0" y="26"/>
                </a:cubicBezTo>
                <a:cubicBezTo>
                  <a:pt x="0" y="17"/>
                  <a:pt x="0" y="8"/>
                  <a:pt x="0" y="0"/>
                </a:cubicBezTo>
                <a:lnTo>
                  <a:pt x="21600" y="26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61" name="Freeform 129"/>
          <p:cNvSpPr>
            <a:spLocks/>
          </p:cNvSpPr>
          <p:nvPr/>
        </p:nvSpPr>
        <p:spPr bwMode="auto">
          <a:xfrm>
            <a:off x="7762876" y="4716463"/>
            <a:ext cx="925513" cy="176212"/>
          </a:xfrm>
          <a:custGeom>
            <a:avLst/>
            <a:gdLst>
              <a:gd name="T0" fmla="*/ 0 w 583"/>
              <a:gd name="T1" fmla="*/ 111 h 111"/>
              <a:gd name="T2" fmla="*/ 248 w 583"/>
              <a:gd name="T3" fmla="*/ 111 h 111"/>
              <a:gd name="T4" fmla="*/ 583 w 583"/>
              <a:gd name="T5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3" h="111">
                <a:moveTo>
                  <a:pt x="0" y="111"/>
                </a:moveTo>
                <a:lnTo>
                  <a:pt x="248" y="111"/>
                </a:lnTo>
                <a:lnTo>
                  <a:pt x="583" y="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62" name="Freeform 130"/>
          <p:cNvSpPr>
            <a:spLocks/>
          </p:cNvSpPr>
          <p:nvPr/>
        </p:nvSpPr>
        <p:spPr bwMode="auto">
          <a:xfrm>
            <a:off x="7851776" y="4792663"/>
            <a:ext cx="836613" cy="392112"/>
          </a:xfrm>
          <a:custGeom>
            <a:avLst/>
            <a:gdLst>
              <a:gd name="T0" fmla="*/ 0 w 527"/>
              <a:gd name="T1" fmla="*/ 247 h 247"/>
              <a:gd name="T2" fmla="*/ 208 w 527"/>
              <a:gd name="T3" fmla="*/ 247 h 247"/>
              <a:gd name="T4" fmla="*/ 527 w 527"/>
              <a:gd name="T5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7" h="247">
                <a:moveTo>
                  <a:pt x="0" y="247"/>
                </a:moveTo>
                <a:lnTo>
                  <a:pt x="208" y="247"/>
                </a:lnTo>
                <a:lnTo>
                  <a:pt x="527" y="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63" name="Line 131"/>
          <p:cNvSpPr>
            <a:spLocks noChangeShapeType="1"/>
          </p:cNvSpPr>
          <p:nvPr/>
        </p:nvSpPr>
        <p:spPr bwMode="auto">
          <a:xfrm>
            <a:off x="7686676" y="4627564"/>
            <a:ext cx="1001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64" name="Line 132"/>
          <p:cNvSpPr>
            <a:spLocks noChangeShapeType="1"/>
          </p:cNvSpPr>
          <p:nvPr/>
        </p:nvSpPr>
        <p:spPr bwMode="auto">
          <a:xfrm>
            <a:off x="8067675" y="5273675"/>
            <a:ext cx="1651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65" name="Line 133"/>
          <p:cNvSpPr>
            <a:spLocks noChangeShapeType="1"/>
          </p:cNvSpPr>
          <p:nvPr/>
        </p:nvSpPr>
        <p:spPr bwMode="auto">
          <a:xfrm>
            <a:off x="8156575" y="5273676"/>
            <a:ext cx="1588" cy="2016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66" name="Line 134"/>
          <p:cNvSpPr>
            <a:spLocks noChangeShapeType="1"/>
          </p:cNvSpPr>
          <p:nvPr/>
        </p:nvSpPr>
        <p:spPr bwMode="auto">
          <a:xfrm>
            <a:off x="8080375" y="4564064"/>
            <a:ext cx="1524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67" name="Line 135"/>
          <p:cNvSpPr>
            <a:spLocks noChangeShapeType="1"/>
          </p:cNvSpPr>
          <p:nvPr/>
        </p:nvSpPr>
        <p:spPr bwMode="auto">
          <a:xfrm flipV="1">
            <a:off x="8156575" y="4349751"/>
            <a:ext cx="1588" cy="2143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68" name="Line 136"/>
          <p:cNvSpPr>
            <a:spLocks noChangeShapeType="1"/>
          </p:cNvSpPr>
          <p:nvPr/>
        </p:nvSpPr>
        <p:spPr bwMode="auto">
          <a:xfrm>
            <a:off x="7788275" y="4627564"/>
            <a:ext cx="3937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69" name="Rectangle 137"/>
          <p:cNvSpPr>
            <a:spLocks noChangeArrowheads="1"/>
          </p:cNvSpPr>
          <p:nvPr/>
        </p:nvSpPr>
        <p:spPr bwMode="auto">
          <a:xfrm>
            <a:off x="4537076" y="3368676"/>
            <a:ext cx="747713" cy="8096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70" name="Line 138"/>
          <p:cNvSpPr>
            <a:spLocks noChangeShapeType="1"/>
          </p:cNvSpPr>
          <p:nvPr/>
        </p:nvSpPr>
        <p:spPr bwMode="auto">
          <a:xfrm>
            <a:off x="4530726" y="3462339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71" name="Line 139"/>
          <p:cNvSpPr>
            <a:spLocks noChangeShapeType="1"/>
          </p:cNvSpPr>
          <p:nvPr/>
        </p:nvSpPr>
        <p:spPr bwMode="auto">
          <a:xfrm>
            <a:off x="4530726" y="3563939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72" name="Line 140"/>
          <p:cNvSpPr>
            <a:spLocks noChangeShapeType="1"/>
          </p:cNvSpPr>
          <p:nvPr/>
        </p:nvSpPr>
        <p:spPr bwMode="auto">
          <a:xfrm>
            <a:off x="4530726" y="3665539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73" name="Line 141"/>
          <p:cNvSpPr>
            <a:spLocks noChangeShapeType="1"/>
          </p:cNvSpPr>
          <p:nvPr/>
        </p:nvSpPr>
        <p:spPr bwMode="auto">
          <a:xfrm>
            <a:off x="4530726" y="3767139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74" name="Line 142"/>
          <p:cNvSpPr>
            <a:spLocks noChangeShapeType="1"/>
          </p:cNvSpPr>
          <p:nvPr/>
        </p:nvSpPr>
        <p:spPr bwMode="auto">
          <a:xfrm>
            <a:off x="4530726" y="3868739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75" name="Line 143"/>
          <p:cNvSpPr>
            <a:spLocks noChangeShapeType="1"/>
          </p:cNvSpPr>
          <p:nvPr/>
        </p:nvSpPr>
        <p:spPr bwMode="auto">
          <a:xfrm>
            <a:off x="4530726" y="3968750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76" name="Line 144"/>
          <p:cNvSpPr>
            <a:spLocks noChangeShapeType="1"/>
          </p:cNvSpPr>
          <p:nvPr/>
        </p:nvSpPr>
        <p:spPr bwMode="auto">
          <a:xfrm>
            <a:off x="4530726" y="4070350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77" name="Line 145"/>
          <p:cNvSpPr>
            <a:spLocks noChangeShapeType="1"/>
          </p:cNvSpPr>
          <p:nvPr/>
        </p:nvSpPr>
        <p:spPr bwMode="auto">
          <a:xfrm>
            <a:off x="4619625" y="3362326"/>
            <a:ext cx="1588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78" name="Line 146"/>
          <p:cNvSpPr>
            <a:spLocks noChangeShapeType="1"/>
          </p:cNvSpPr>
          <p:nvPr/>
        </p:nvSpPr>
        <p:spPr bwMode="auto">
          <a:xfrm>
            <a:off x="4721225" y="3362326"/>
            <a:ext cx="1588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79" name="Line 147"/>
          <p:cNvSpPr>
            <a:spLocks noChangeShapeType="1"/>
          </p:cNvSpPr>
          <p:nvPr/>
        </p:nvSpPr>
        <p:spPr bwMode="auto">
          <a:xfrm>
            <a:off x="4810125" y="3362326"/>
            <a:ext cx="1588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80" name="Line 148"/>
          <p:cNvSpPr>
            <a:spLocks noChangeShapeType="1"/>
          </p:cNvSpPr>
          <p:nvPr/>
        </p:nvSpPr>
        <p:spPr bwMode="auto">
          <a:xfrm>
            <a:off x="4899025" y="3362326"/>
            <a:ext cx="1588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81" name="Line 149"/>
          <p:cNvSpPr>
            <a:spLocks noChangeShapeType="1"/>
          </p:cNvSpPr>
          <p:nvPr/>
        </p:nvSpPr>
        <p:spPr bwMode="auto">
          <a:xfrm>
            <a:off x="5000625" y="3362326"/>
            <a:ext cx="1588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82" name="Line 150"/>
          <p:cNvSpPr>
            <a:spLocks noChangeShapeType="1"/>
          </p:cNvSpPr>
          <p:nvPr/>
        </p:nvSpPr>
        <p:spPr bwMode="auto">
          <a:xfrm>
            <a:off x="5087939" y="3362326"/>
            <a:ext cx="1587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83" name="Line 151"/>
          <p:cNvSpPr>
            <a:spLocks noChangeShapeType="1"/>
          </p:cNvSpPr>
          <p:nvPr/>
        </p:nvSpPr>
        <p:spPr bwMode="auto">
          <a:xfrm>
            <a:off x="5176839" y="3362326"/>
            <a:ext cx="1587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84" name="Line 152"/>
          <p:cNvSpPr>
            <a:spLocks noChangeShapeType="1"/>
          </p:cNvSpPr>
          <p:nvPr/>
        </p:nvSpPr>
        <p:spPr bwMode="auto">
          <a:xfrm flipV="1">
            <a:off x="4530725" y="331152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85" name="Line 153"/>
          <p:cNvSpPr>
            <a:spLocks noChangeShapeType="1"/>
          </p:cNvSpPr>
          <p:nvPr/>
        </p:nvSpPr>
        <p:spPr bwMode="auto">
          <a:xfrm flipV="1">
            <a:off x="4619625" y="33115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86" name="Line 154"/>
          <p:cNvSpPr>
            <a:spLocks noChangeShapeType="1"/>
          </p:cNvSpPr>
          <p:nvPr/>
        </p:nvSpPr>
        <p:spPr bwMode="auto">
          <a:xfrm flipV="1">
            <a:off x="4721225" y="331152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87" name="Line 155"/>
          <p:cNvSpPr>
            <a:spLocks noChangeShapeType="1"/>
          </p:cNvSpPr>
          <p:nvPr/>
        </p:nvSpPr>
        <p:spPr bwMode="auto">
          <a:xfrm flipV="1">
            <a:off x="4810125" y="33115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88" name="Line 156"/>
          <p:cNvSpPr>
            <a:spLocks noChangeShapeType="1"/>
          </p:cNvSpPr>
          <p:nvPr/>
        </p:nvSpPr>
        <p:spPr bwMode="auto">
          <a:xfrm flipV="1">
            <a:off x="4899025" y="33115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89" name="Line 157"/>
          <p:cNvSpPr>
            <a:spLocks noChangeShapeType="1"/>
          </p:cNvSpPr>
          <p:nvPr/>
        </p:nvSpPr>
        <p:spPr bwMode="auto">
          <a:xfrm flipV="1">
            <a:off x="5000626" y="3311525"/>
            <a:ext cx="36513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90" name="Line 158"/>
          <p:cNvSpPr>
            <a:spLocks noChangeShapeType="1"/>
          </p:cNvSpPr>
          <p:nvPr/>
        </p:nvSpPr>
        <p:spPr bwMode="auto">
          <a:xfrm flipV="1">
            <a:off x="5087938" y="33115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91" name="Line 159"/>
          <p:cNvSpPr>
            <a:spLocks noChangeShapeType="1"/>
          </p:cNvSpPr>
          <p:nvPr/>
        </p:nvSpPr>
        <p:spPr bwMode="auto">
          <a:xfrm flipV="1">
            <a:off x="5176838" y="33115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92" name="Line 160"/>
          <p:cNvSpPr>
            <a:spLocks noChangeShapeType="1"/>
          </p:cNvSpPr>
          <p:nvPr/>
        </p:nvSpPr>
        <p:spPr bwMode="auto">
          <a:xfrm flipV="1">
            <a:off x="5278438" y="331152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93" name="Line 161"/>
          <p:cNvSpPr>
            <a:spLocks noChangeShapeType="1"/>
          </p:cNvSpPr>
          <p:nvPr/>
        </p:nvSpPr>
        <p:spPr bwMode="auto">
          <a:xfrm flipV="1">
            <a:off x="5278438" y="341153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94" name="Line 162"/>
          <p:cNvSpPr>
            <a:spLocks noChangeShapeType="1"/>
          </p:cNvSpPr>
          <p:nvPr/>
        </p:nvSpPr>
        <p:spPr bwMode="auto">
          <a:xfrm flipV="1">
            <a:off x="5278438" y="351313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95" name="Line 163"/>
          <p:cNvSpPr>
            <a:spLocks noChangeShapeType="1"/>
          </p:cNvSpPr>
          <p:nvPr/>
        </p:nvSpPr>
        <p:spPr bwMode="auto">
          <a:xfrm flipV="1">
            <a:off x="5278438" y="361473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96" name="Line 164"/>
          <p:cNvSpPr>
            <a:spLocks noChangeShapeType="1"/>
          </p:cNvSpPr>
          <p:nvPr/>
        </p:nvSpPr>
        <p:spPr bwMode="auto">
          <a:xfrm flipV="1">
            <a:off x="5278438" y="371633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97" name="Line 165"/>
          <p:cNvSpPr>
            <a:spLocks noChangeShapeType="1"/>
          </p:cNvSpPr>
          <p:nvPr/>
        </p:nvSpPr>
        <p:spPr bwMode="auto">
          <a:xfrm flipV="1">
            <a:off x="5278438" y="381793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98" name="Line 166"/>
          <p:cNvSpPr>
            <a:spLocks noChangeShapeType="1"/>
          </p:cNvSpPr>
          <p:nvPr/>
        </p:nvSpPr>
        <p:spPr bwMode="auto">
          <a:xfrm flipV="1">
            <a:off x="5278438" y="3917950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99" name="Line 167"/>
          <p:cNvSpPr>
            <a:spLocks noChangeShapeType="1"/>
          </p:cNvSpPr>
          <p:nvPr/>
        </p:nvSpPr>
        <p:spPr bwMode="auto">
          <a:xfrm flipV="1">
            <a:off x="5278438" y="4019550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00" name="Line 168"/>
          <p:cNvSpPr>
            <a:spLocks noChangeShapeType="1"/>
          </p:cNvSpPr>
          <p:nvPr/>
        </p:nvSpPr>
        <p:spPr bwMode="auto">
          <a:xfrm flipV="1">
            <a:off x="5278438" y="4121150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01" name="Line 169"/>
          <p:cNvSpPr>
            <a:spLocks noChangeShapeType="1"/>
          </p:cNvSpPr>
          <p:nvPr/>
        </p:nvSpPr>
        <p:spPr bwMode="auto">
          <a:xfrm>
            <a:off x="4568826" y="331152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02" name="Line 170"/>
          <p:cNvSpPr>
            <a:spLocks noChangeShapeType="1"/>
          </p:cNvSpPr>
          <p:nvPr/>
        </p:nvSpPr>
        <p:spPr bwMode="auto">
          <a:xfrm>
            <a:off x="5316539" y="3311526"/>
            <a:ext cx="1587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03" name="Rectangle 171"/>
          <p:cNvSpPr>
            <a:spLocks noChangeArrowheads="1"/>
          </p:cNvSpPr>
          <p:nvPr/>
        </p:nvSpPr>
        <p:spPr bwMode="auto">
          <a:xfrm>
            <a:off x="4257675" y="3621089"/>
            <a:ext cx="749300" cy="8223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604" name="Line 172"/>
          <p:cNvSpPr>
            <a:spLocks noChangeShapeType="1"/>
          </p:cNvSpPr>
          <p:nvPr/>
        </p:nvSpPr>
        <p:spPr bwMode="auto">
          <a:xfrm>
            <a:off x="4251325" y="3716339"/>
            <a:ext cx="7493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05" name="Line 173"/>
          <p:cNvSpPr>
            <a:spLocks noChangeShapeType="1"/>
          </p:cNvSpPr>
          <p:nvPr/>
        </p:nvSpPr>
        <p:spPr bwMode="auto">
          <a:xfrm>
            <a:off x="4251325" y="3817939"/>
            <a:ext cx="7493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06" name="Line 174"/>
          <p:cNvSpPr>
            <a:spLocks noChangeShapeType="1"/>
          </p:cNvSpPr>
          <p:nvPr/>
        </p:nvSpPr>
        <p:spPr bwMode="auto">
          <a:xfrm>
            <a:off x="4251325" y="3917950"/>
            <a:ext cx="7493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07" name="Line 175"/>
          <p:cNvSpPr>
            <a:spLocks noChangeShapeType="1"/>
          </p:cNvSpPr>
          <p:nvPr/>
        </p:nvSpPr>
        <p:spPr bwMode="auto">
          <a:xfrm>
            <a:off x="4251325" y="4019550"/>
            <a:ext cx="7493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08" name="Line 176"/>
          <p:cNvSpPr>
            <a:spLocks noChangeShapeType="1"/>
          </p:cNvSpPr>
          <p:nvPr/>
        </p:nvSpPr>
        <p:spPr bwMode="auto">
          <a:xfrm>
            <a:off x="4251325" y="4121150"/>
            <a:ext cx="7493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09" name="Line 177"/>
          <p:cNvSpPr>
            <a:spLocks noChangeShapeType="1"/>
          </p:cNvSpPr>
          <p:nvPr/>
        </p:nvSpPr>
        <p:spPr bwMode="auto">
          <a:xfrm>
            <a:off x="4251325" y="4235450"/>
            <a:ext cx="7493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10" name="Line 178"/>
          <p:cNvSpPr>
            <a:spLocks noChangeShapeType="1"/>
          </p:cNvSpPr>
          <p:nvPr/>
        </p:nvSpPr>
        <p:spPr bwMode="auto">
          <a:xfrm>
            <a:off x="4251325" y="4337050"/>
            <a:ext cx="7493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11" name="Line 179"/>
          <p:cNvSpPr>
            <a:spLocks noChangeShapeType="1"/>
          </p:cNvSpPr>
          <p:nvPr/>
        </p:nvSpPr>
        <p:spPr bwMode="auto">
          <a:xfrm>
            <a:off x="4340225" y="3614739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12" name="Line 180"/>
          <p:cNvSpPr>
            <a:spLocks noChangeShapeType="1"/>
          </p:cNvSpPr>
          <p:nvPr/>
        </p:nvSpPr>
        <p:spPr bwMode="auto">
          <a:xfrm>
            <a:off x="4429125" y="3614739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13" name="Line 181"/>
          <p:cNvSpPr>
            <a:spLocks noChangeShapeType="1"/>
          </p:cNvSpPr>
          <p:nvPr/>
        </p:nvSpPr>
        <p:spPr bwMode="auto">
          <a:xfrm>
            <a:off x="4530725" y="3614739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14" name="Line 182"/>
          <p:cNvSpPr>
            <a:spLocks noChangeShapeType="1"/>
          </p:cNvSpPr>
          <p:nvPr/>
        </p:nvSpPr>
        <p:spPr bwMode="auto">
          <a:xfrm>
            <a:off x="4619625" y="3614739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15" name="Line 183"/>
          <p:cNvSpPr>
            <a:spLocks noChangeShapeType="1"/>
          </p:cNvSpPr>
          <p:nvPr/>
        </p:nvSpPr>
        <p:spPr bwMode="auto">
          <a:xfrm>
            <a:off x="4721225" y="3614739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16" name="Line 184"/>
          <p:cNvSpPr>
            <a:spLocks noChangeShapeType="1"/>
          </p:cNvSpPr>
          <p:nvPr/>
        </p:nvSpPr>
        <p:spPr bwMode="auto">
          <a:xfrm>
            <a:off x="4810125" y="3614739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17" name="Line 185"/>
          <p:cNvSpPr>
            <a:spLocks noChangeShapeType="1"/>
          </p:cNvSpPr>
          <p:nvPr/>
        </p:nvSpPr>
        <p:spPr bwMode="auto">
          <a:xfrm>
            <a:off x="4899025" y="3614739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18" name="Line 186"/>
          <p:cNvSpPr>
            <a:spLocks noChangeShapeType="1"/>
          </p:cNvSpPr>
          <p:nvPr/>
        </p:nvSpPr>
        <p:spPr bwMode="auto">
          <a:xfrm flipV="1">
            <a:off x="4251325" y="356393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19" name="Line 187"/>
          <p:cNvSpPr>
            <a:spLocks noChangeShapeType="1"/>
          </p:cNvSpPr>
          <p:nvPr/>
        </p:nvSpPr>
        <p:spPr bwMode="auto">
          <a:xfrm flipV="1">
            <a:off x="4340225" y="3563938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20" name="Line 188"/>
          <p:cNvSpPr>
            <a:spLocks noChangeShapeType="1"/>
          </p:cNvSpPr>
          <p:nvPr/>
        </p:nvSpPr>
        <p:spPr bwMode="auto">
          <a:xfrm flipV="1">
            <a:off x="4429125" y="3563938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21" name="Line 189"/>
          <p:cNvSpPr>
            <a:spLocks noChangeShapeType="1"/>
          </p:cNvSpPr>
          <p:nvPr/>
        </p:nvSpPr>
        <p:spPr bwMode="auto">
          <a:xfrm flipV="1">
            <a:off x="4530725" y="356393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22" name="Line 190"/>
          <p:cNvSpPr>
            <a:spLocks noChangeShapeType="1"/>
          </p:cNvSpPr>
          <p:nvPr/>
        </p:nvSpPr>
        <p:spPr bwMode="auto">
          <a:xfrm flipV="1">
            <a:off x="4619625" y="3563938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23" name="Line 191"/>
          <p:cNvSpPr>
            <a:spLocks noChangeShapeType="1"/>
          </p:cNvSpPr>
          <p:nvPr/>
        </p:nvSpPr>
        <p:spPr bwMode="auto">
          <a:xfrm flipV="1">
            <a:off x="4721225" y="356393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24" name="Line 192"/>
          <p:cNvSpPr>
            <a:spLocks noChangeShapeType="1"/>
          </p:cNvSpPr>
          <p:nvPr/>
        </p:nvSpPr>
        <p:spPr bwMode="auto">
          <a:xfrm flipV="1">
            <a:off x="4810125" y="3563938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25" name="Line 193"/>
          <p:cNvSpPr>
            <a:spLocks noChangeShapeType="1"/>
          </p:cNvSpPr>
          <p:nvPr/>
        </p:nvSpPr>
        <p:spPr bwMode="auto">
          <a:xfrm flipV="1">
            <a:off x="4899025" y="3563938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26" name="Line 194"/>
          <p:cNvSpPr>
            <a:spLocks noChangeShapeType="1"/>
          </p:cNvSpPr>
          <p:nvPr/>
        </p:nvSpPr>
        <p:spPr bwMode="auto">
          <a:xfrm flipV="1">
            <a:off x="5000626" y="3563938"/>
            <a:ext cx="36513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27" name="Line 195"/>
          <p:cNvSpPr>
            <a:spLocks noChangeShapeType="1"/>
          </p:cNvSpPr>
          <p:nvPr/>
        </p:nvSpPr>
        <p:spPr bwMode="auto">
          <a:xfrm flipV="1">
            <a:off x="5000626" y="3665538"/>
            <a:ext cx="36513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28" name="Line 196"/>
          <p:cNvSpPr>
            <a:spLocks noChangeShapeType="1"/>
          </p:cNvSpPr>
          <p:nvPr/>
        </p:nvSpPr>
        <p:spPr bwMode="auto">
          <a:xfrm flipV="1">
            <a:off x="5000626" y="3767138"/>
            <a:ext cx="36513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29" name="Line 197"/>
          <p:cNvSpPr>
            <a:spLocks noChangeShapeType="1"/>
          </p:cNvSpPr>
          <p:nvPr/>
        </p:nvSpPr>
        <p:spPr bwMode="auto">
          <a:xfrm flipV="1">
            <a:off x="5000626" y="3868738"/>
            <a:ext cx="36513" cy="492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30" name="Line 198"/>
          <p:cNvSpPr>
            <a:spLocks noChangeShapeType="1"/>
          </p:cNvSpPr>
          <p:nvPr/>
        </p:nvSpPr>
        <p:spPr bwMode="auto">
          <a:xfrm flipV="1">
            <a:off x="5000626" y="3968750"/>
            <a:ext cx="36513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31" name="Line 199"/>
          <p:cNvSpPr>
            <a:spLocks noChangeShapeType="1"/>
          </p:cNvSpPr>
          <p:nvPr/>
        </p:nvSpPr>
        <p:spPr bwMode="auto">
          <a:xfrm flipV="1">
            <a:off x="5000626" y="4070350"/>
            <a:ext cx="36513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32" name="Line 200"/>
          <p:cNvSpPr>
            <a:spLocks noChangeShapeType="1"/>
          </p:cNvSpPr>
          <p:nvPr/>
        </p:nvSpPr>
        <p:spPr bwMode="auto">
          <a:xfrm flipV="1">
            <a:off x="5000626" y="4171950"/>
            <a:ext cx="36513" cy="635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33" name="Line 201"/>
          <p:cNvSpPr>
            <a:spLocks noChangeShapeType="1"/>
          </p:cNvSpPr>
          <p:nvPr/>
        </p:nvSpPr>
        <p:spPr bwMode="auto">
          <a:xfrm flipV="1">
            <a:off x="5000626" y="4286250"/>
            <a:ext cx="36513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34" name="Line 202"/>
          <p:cNvSpPr>
            <a:spLocks noChangeShapeType="1"/>
          </p:cNvSpPr>
          <p:nvPr/>
        </p:nvSpPr>
        <p:spPr bwMode="auto">
          <a:xfrm flipV="1">
            <a:off x="5000626" y="4386263"/>
            <a:ext cx="36513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35" name="Line 203"/>
          <p:cNvSpPr>
            <a:spLocks noChangeShapeType="1"/>
          </p:cNvSpPr>
          <p:nvPr/>
        </p:nvSpPr>
        <p:spPr bwMode="auto">
          <a:xfrm>
            <a:off x="4289426" y="3563939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36" name="Line 204"/>
          <p:cNvSpPr>
            <a:spLocks noChangeShapeType="1"/>
          </p:cNvSpPr>
          <p:nvPr/>
        </p:nvSpPr>
        <p:spPr bwMode="auto">
          <a:xfrm>
            <a:off x="5037139" y="3563939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37" name="Arc 205"/>
          <p:cNvSpPr>
            <a:spLocks/>
          </p:cNvSpPr>
          <p:nvPr/>
        </p:nvSpPr>
        <p:spPr bwMode="auto">
          <a:xfrm>
            <a:off x="3948113" y="3622676"/>
            <a:ext cx="119062" cy="119063"/>
          </a:xfrm>
          <a:custGeom>
            <a:avLst/>
            <a:gdLst>
              <a:gd name="G0" fmla="+- 0 0 0"/>
              <a:gd name="G1" fmla="+- 20218 0 0"/>
              <a:gd name="G2" fmla="+- 21600 0 0"/>
              <a:gd name="T0" fmla="*/ 7602 w 20218"/>
              <a:gd name="T1" fmla="*/ 0 h 20218"/>
              <a:gd name="T2" fmla="*/ 20218 w 20218"/>
              <a:gd name="T3" fmla="*/ 12616 h 20218"/>
              <a:gd name="T4" fmla="*/ 0 w 20218"/>
              <a:gd name="T5" fmla="*/ 20218 h 20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218" h="20218" fill="none" extrusionOk="0">
                <a:moveTo>
                  <a:pt x="7602" y="-1"/>
                </a:moveTo>
                <a:cubicBezTo>
                  <a:pt x="13428" y="2190"/>
                  <a:pt x="18027" y="6789"/>
                  <a:pt x="20218" y="12615"/>
                </a:cubicBezTo>
              </a:path>
              <a:path w="20218" h="20218" stroke="0" extrusionOk="0">
                <a:moveTo>
                  <a:pt x="7602" y="-1"/>
                </a:moveTo>
                <a:cubicBezTo>
                  <a:pt x="13428" y="2190"/>
                  <a:pt x="18027" y="6789"/>
                  <a:pt x="20218" y="12615"/>
                </a:cubicBezTo>
                <a:lnTo>
                  <a:pt x="0" y="20218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639" name="Arc 207"/>
          <p:cNvSpPr>
            <a:spLocks/>
          </p:cNvSpPr>
          <p:nvPr/>
        </p:nvSpPr>
        <p:spPr bwMode="auto">
          <a:xfrm>
            <a:off x="4284663" y="3286126"/>
            <a:ext cx="119062" cy="117475"/>
          </a:xfrm>
          <a:custGeom>
            <a:avLst/>
            <a:gdLst>
              <a:gd name="G0" fmla="+- 20202 0 0"/>
              <a:gd name="G1" fmla="+- 0 0 0"/>
              <a:gd name="G2" fmla="+- 21600 0 0"/>
              <a:gd name="T0" fmla="*/ 12633 w 20202"/>
              <a:gd name="T1" fmla="*/ 20230 h 20230"/>
              <a:gd name="T2" fmla="*/ 0 w 20202"/>
              <a:gd name="T3" fmla="*/ 7644 h 20230"/>
              <a:gd name="T4" fmla="*/ 20202 w 20202"/>
              <a:gd name="T5" fmla="*/ 0 h 20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202" h="20230" fill="none" extrusionOk="0">
                <a:moveTo>
                  <a:pt x="12632" y="20230"/>
                </a:moveTo>
                <a:cubicBezTo>
                  <a:pt x="6805" y="18050"/>
                  <a:pt x="2201" y="13463"/>
                  <a:pt x="-1" y="7644"/>
                </a:cubicBezTo>
              </a:path>
              <a:path w="20202" h="20230" stroke="0" extrusionOk="0">
                <a:moveTo>
                  <a:pt x="12632" y="20230"/>
                </a:moveTo>
                <a:cubicBezTo>
                  <a:pt x="6805" y="18050"/>
                  <a:pt x="2201" y="13463"/>
                  <a:pt x="-1" y="7644"/>
                </a:cubicBezTo>
                <a:lnTo>
                  <a:pt x="20202" y="0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640" name="Line 208"/>
          <p:cNvSpPr>
            <a:spLocks noChangeShapeType="1"/>
          </p:cNvSpPr>
          <p:nvPr/>
        </p:nvSpPr>
        <p:spPr bwMode="auto">
          <a:xfrm flipH="1">
            <a:off x="4024313" y="3362326"/>
            <a:ext cx="303212" cy="303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41" name="Rectangle 209"/>
          <p:cNvSpPr>
            <a:spLocks noChangeArrowheads="1"/>
          </p:cNvSpPr>
          <p:nvPr/>
        </p:nvSpPr>
        <p:spPr bwMode="auto">
          <a:xfrm>
            <a:off x="3979863" y="3875089"/>
            <a:ext cx="747712" cy="8223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642" name="Line 210"/>
          <p:cNvSpPr>
            <a:spLocks noChangeShapeType="1"/>
          </p:cNvSpPr>
          <p:nvPr/>
        </p:nvSpPr>
        <p:spPr bwMode="auto">
          <a:xfrm>
            <a:off x="3973513" y="3968750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43" name="Line 211"/>
          <p:cNvSpPr>
            <a:spLocks noChangeShapeType="1"/>
          </p:cNvSpPr>
          <p:nvPr/>
        </p:nvSpPr>
        <p:spPr bwMode="auto">
          <a:xfrm>
            <a:off x="3973513" y="4070350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44" name="Line 212"/>
          <p:cNvSpPr>
            <a:spLocks noChangeShapeType="1"/>
          </p:cNvSpPr>
          <p:nvPr/>
        </p:nvSpPr>
        <p:spPr bwMode="auto">
          <a:xfrm>
            <a:off x="3973513" y="4171950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45" name="Line 213"/>
          <p:cNvSpPr>
            <a:spLocks noChangeShapeType="1"/>
          </p:cNvSpPr>
          <p:nvPr/>
        </p:nvSpPr>
        <p:spPr bwMode="auto">
          <a:xfrm>
            <a:off x="3973513" y="4286250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46" name="Line 214"/>
          <p:cNvSpPr>
            <a:spLocks noChangeShapeType="1"/>
          </p:cNvSpPr>
          <p:nvPr/>
        </p:nvSpPr>
        <p:spPr bwMode="auto">
          <a:xfrm>
            <a:off x="3973513" y="438626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47" name="Line 215"/>
          <p:cNvSpPr>
            <a:spLocks noChangeShapeType="1"/>
          </p:cNvSpPr>
          <p:nvPr/>
        </p:nvSpPr>
        <p:spPr bwMode="auto">
          <a:xfrm>
            <a:off x="3973513" y="448786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48" name="Line 216"/>
          <p:cNvSpPr>
            <a:spLocks noChangeShapeType="1"/>
          </p:cNvSpPr>
          <p:nvPr/>
        </p:nvSpPr>
        <p:spPr bwMode="auto">
          <a:xfrm>
            <a:off x="3973513" y="458946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49" name="Line 217"/>
          <p:cNvSpPr>
            <a:spLocks noChangeShapeType="1"/>
          </p:cNvSpPr>
          <p:nvPr/>
        </p:nvSpPr>
        <p:spPr bwMode="auto">
          <a:xfrm>
            <a:off x="4062414" y="3868739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50" name="Line 218"/>
          <p:cNvSpPr>
            <a:spLocks noChangeShapeType="1"/>
          </p:cNvSpPr>
          <p:nvPr/>
        </p:nvSpPr>
        <p:spPr bwMode="auto">
          <a:xfrm>
            <a:off x="4151314" y="3868739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51" name="Line 219"/>
          <p:cNvSpPr>
            <a:spLocks noChangeShapeType="1"/>
          </p:cNvSpPr>
          <p:nvPr/>
        </p:nvSpPr>
        <p:spPr bwMode="auto">
          <a:xfrm>
            <a:off x="4251325" y="3868739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52" name="Line 220"/>
          <p:cNvSpPr>
            <a:spLocks noChangeShapeType="1"/>
          </p:cNvSpPr>
          <p:nvPr/>
        </p:nvSpPr>
        <p:spPr bwMode="auto">
          <a:xfrm>
            <a:off x="4340225" y="3868739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53" name="Line 221"/>
          <p:cNvSpPr>
            <a:spLocks noChangeShapeType="1"/>
          </p:cNvSpPr>
          <p:nvPr/>
        </p:nvSpPr>
        <p:spPr bwMode="auto">
          <a:xfrm>
            <a:off x="4429125" y="3868739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54" name="Line 222"/>
          <p:cNvSpPr>
            <a:spLocks noChangeShapeType="1"/>
          </p:cNvSpPr>
          <p:nvPr/>
        </p:nvSpPr>
        <p:spPr bwMode="auto">
          <a:xfrm>
            <a:off x="4530725" y="3868739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55" name="Line 223"/>
          <p:cNvSpPr>
            <a:spLocks noChangeShapeType="1"/>
          </p:cNvSpPr>
          <p:nvPr/>
        </p:nvSpPr>
        <p:spPr bwMode="auto">
          <a:xfrm>
            <a:off x="4619625" y="3868739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56" name="Line 224"/>
          <p:cNvSpPr>
            <a:spLocks noChangeShapeType="1"/>
          </p:cNvSpPr>
          <p:nvPr/>
        </p:nvSpPr>
        <p:spPr bwMode="auto">
          <a:xfrm flipV="1">
            <a:off x="3973513" y="381793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57" name="Line 225"/>
          <p:cNvSpPr>
            <a:spLocks noChangeShapeType="1"/>
          </p:cNvSpPr>
          <p:nvPr/>
        </p:nvSpPr>
        <p:spPr bwMode="auto">
          <a:xfrm flipV="1">
            <a:off x="4062413" y="3817938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58" name="Line 226"/>
          <p:cNvSpPr>
            <a:spLocks noChangeShapeType="1"/>
          </p:cNvSpPr>
          <p:nvPr/>
        </p:nvSpPr>
        <p:spPr bwMode="auto">
          <a:xfrm flipV="1">
            <a:off x="4151313" y="3817938"/>
            <a:ext cx="49212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59" name="Line 227"/>
          <p:cNvSpPr>
            <a:spLocks noChangeShapeType="1"/>
          </p:cNvSpPr>
          <p:nvPr/>
        </p:nvSpPr>
        <p:spPr bwMode="auto">
          <a:xfrm flipV="1">
            <a:off x="4251325" y="381793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60" name="Line 228"/>
          <p:cNvSpPr>
            <a:spLocks noChangeShapeType="1"/>
          </p:cNvSpPr>
          <p:nvPr/>
        </p:nvSpPr>
        <p:spPr bwMode="auto">
          <a:xfrm flipV="1">
            <a:off x="4340225" y="3817938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61" name="Line 229"/>
          <p:cNvSpPr>
            <a:spLocks noChangeShapeType="1"/>
          </p:cNvSpPr>
          <p:nvPr/>
        </p:nvSpPr>
        <p:spPr bwMode="auto">
          <a:xfrm flipV="1">
            <a:off x="4429125" y="3817938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62" name="Line 230"/>
          <p:cNvSpPr>
            <a:spLocks noChangeShapeType="1"/>
          </p:cNvSpPr>
          <p:nvPr/>
        </p:nvSpPr>
        <p:spPr bwMode="auto">
          <a:xfrm flipV="1">
            <a:off x="4530725" y="381793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63" name="Line 231"/>
          <p:cNvSpPr>
            <a:spLocks noChangeShapeType="1"/>
          </p:cNvSpPr>
          <p:nvPr/>
        </p:nvSpPr>
        <p:spPr bwMode="auto">
          <a:xfrm flipV="1">
            <a:off x="4619625" y="3817938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64" name="Line 232"/>
          <p:cNvSpPr>
            <a:spLocks noChangeShapeType="1"/>
          </p:cNvSpPr>
          <p:nvPr/>
        </p:nvSpPr>
        <p:spPr bwMode="auto">
          <a:xfrm flipV="1">
            <a:off x="4721225" y="381793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65" name="Line 233"/>
          <p:cNvSpPr>
            <a:spLocks noChangeShapeType="1"/>
          </p:cNvSpPr>
          <p:nvPr/>
        </p:nvSpPr>
        <p:spPr bwMode="auto">
          <a:xfrm flipV="1">
            <a:off x="4721225" y="3917950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66" name="Line 234"/>
          <p:cNvSpPr>
            <a:spLocks noChangeShapeType="1"/>
          </p:cNvSpPr>
          <p:nvPr/>
        </p:nvSpPr>
        <p:spPr bwMode="auto">
          <a:xfrm flipV="1">
            <a:off x="4721225" y="4019550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67" name="Line 235"/>
          <p:cNvSpPr>
            <a:spLocks noChangeShapeType="1"/>
          </p:cNvSpPr>
          <p:nvPr/>
        </p:nvSpPr>
        <p:spPr bwMode="auto">
          <a:xfrm flipV="1">
            <a:off x="4721225" y="4121150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68" name="Line 236"/>
          <p:cNvSpPr>
            <a:spLocks noChangeShapeType="1"/>
          </p:cNvSpPr>
          <p:nvPr/>
        </p:nvSpPr>
        <p:spPr bwMode="auto">
          <a:xfrm flipV="1">
            <a:off x="4721225" y="4235450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69" name="Line 237"/>
          <p:cNvSpPr>
            <a:spLocks noChangeShapeType="1"/>
          </p:cNvSpPr>
          <p:nvPr/>
        </p:nvSpPr>
        <p:spPr bwMode="auto">
          <a:xfrm flipV="1">
            <a:off x="4721225" y="4337051"/>
            <a:ext cx="38100" cy="49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70" name="Line 238"/>
          <p:cNvSpPr>
            <a:spLocks noChangeShapeType="1"/>
          </p:cNvSpPr>
          <p:nvPr/>
        </p:nvSpPr>
        <p:spPr bwMode="auto">
          <a:xfrm flipV="1">
            <a:off x="4721225" y="443706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71" name="Line 239"/>
          <p:cNvSpPr>
            <a:spLocks noChangeShapeType="1"/>
          </p:cNvSpPr>
          <p:nvPr/>
        </p:nvSpPr>
        <p:spPr bwMode="auto">
          <a:xfrm flipV="1">
            <a:off x="4721225" y="453866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72" name="Line 240"/>
          <p:cNvSpPr>
            <a:spLocks noChangeShapeType="1"/>
          </p:cNvSpPr>
          <p:nvPr/>
        </p:nvSpPr>
        <p:spPr bwMode="auto">
          <a:xfrm flipV="1">
            <a:off x="4721225" y="464026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73" name="Line 241"/>
          <p:cNvSpPr>
            <a:spLocks noChangeShapeType="1"/>
          </p:cNvSpPr>
          <p:nvPr/>
        </p:nvSpPr>
        <p:spPr bwMode="auto">
          <a:xfrm>
            <a:off x="4011613" y="3817939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74" name="Line 242"/>
          <p:cNvSpPr>
            <a:spLocks noChangeShapeType="1"/>
          </p:cNvSpPr>
          <p:nvPr/>
        </p:nvSpPr>
        <p:spPr bwMode="auto">
          <a:xfrm>
            <a:off x="4759325" y="3817939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75" name="Rectangle 243"/>
          <p:cNvSpPr>
            <a:spLocks noChangeArrowheads="1"/>
          </p:cNvSpPr>
          <p:nvPr/>
        </p:nvSpPr>
        <p:spPr bwMode="auto">
          <a:xfrm>
            <a:off x="3586163" y="4405313"/>
            <a:ext cx="747712" cy="811212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676" name="Line 244"/>
          <p:cNvSpPr>
            <a:spLocks noChangeShapeType="1"/>
          </p:cNvSpPr>
          <p:nvPr/>
        </p:nvSpPr>
        <p:spPr bwMode="auto">
          <a:xfrm>
            <a:off x="3579813" y="450056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77" name="Line 245"/>
          <p:cNvSpPr>
            <a:spLocks noChangeShapeType="1"/>
          </p:cNvSpPr>
          <p:nvPr/>
        </p:nvSpPr>
        <p:spPr bwMode="auto">
          <a:xfrm>
            <a:off x="3579813" y="460216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78" name="Line 246"/>
          <p:cNvSpPr>
            <a:spLocks noChangeShapeType="1"/>
          </p:cNvSpPr>
          <p:nvPr/>
        </p:nvSpPr>
        <p:spPr bwMode="auto">
          <a:xfrm>
            <a:off x="3579813" y="470376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79" name="Line 247"/>
          <p:cNvSpPr>
            <a:spLocks noChangeShapeType="1"/>
          </p:cNvSpPr>
          <p:nvPr/>
        </p:nvSpPr>
        <p:spPr bwMode="auto">
          <a:xfrm>
            <a:off x="3579813" y="480536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80" name="Line 248"/>
          <p:cNvSpPr>
            <a:spLocks noChangeShapeType="1"/>
          </p:cNvSpPr>
          <p:nvPr/>
        </p:nvSpPr>
        <p:spPr bwMode="auto">
          <a:xfrm>
            <a:off x="3579813" y="4905375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81" name="Line 249"/>
          <p:cNvSpPr>
            <a:spLocks noChangeShapeType="1"/>
          </p:cNvSpPr>
          <p:nvPr/>
        </p:nvSpPr>
        <p:spPr bwMode="auto">
          <a:xfrm>
            <a:off x="3579813" y="5006975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82" name="Line 250"/>
          <p:cNvSpPr>
            <a:spLocks noChangeShapeType="1"/>
          </p:cNvSpPr>
          <p:nvPr/>
        </p:nvSpPr>
        <p:spPr bwMode="auto">
          <a:xfrm>
            <a:off x="3579813" y="5108575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83" name="Line 251"/>
          <p:cNvSpPr>
            <a:spLocks noChangeShapeType="1"/>
          </p:cNvSpPr>
          <p:nvPr/>
        </p:nvSpPr>
        <p:spPr bwMode="auto">
          <a:xfrm>
            <a:off x="3668714" y="4398963"/>
            <a:ext cx="1587" cy="8112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84" name="Line 252"/>
          <p:cNvSpPr>
            <a:spLocks noChangeShapeType="1"/>
          </p:cNvSpPr>
          <p:nvPr/>
        </p:nvSpPr>
        <p:spPr bwMode="auto">
          <a:xfrm>
            <a:off x="3770314" y="4398963"/>
            <a:ext cx="1587" cy="8112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85" name="Line 253"/>
          <p:cNvSpPr>
            <a:spLocks noChangeShapeType="1"/>
          </p:cNvSpPr>
          <p:nvPr/>
        </p:nvSpPr>
        <p:spPr bwMode="auto">
          <a:xfrm>
            <a:off x="3859214" y="4398963"/>
            <a:ext cx="1587" cy="8112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86" name="Line 254"/>
          <p:cNvSpPr>
            <a:spLocks noChangeShapeType="1"/>
          </p:cNvSpPr>
          <p:nvPr/>
        </p:nvSpPr>
        <p:spPr bwMode="auto">
          <a:xfrm>
            <a:off x="3948114" y="4398963"/>
            <a:ext cx="1587" cy="8112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87" name="Line 255"/>
          <p:cNvSpPr>
            <a:spLocks noChangeShapeType="1"/>
          </p:cNvSpPr>
          <p:nvPr/>
        </p:nvSpPr>
        <p:spPr bwMode="auto">
          <a:xfrm>
            <a:off x="4049714" y="4398963"/>
            <a:ext cx="1587" cy="8112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88" name="Line 256"/>
          <p:cNvSpPr>
            <a:spLocks noChangeShapeType="1"/>
          </p:cNvSpPr>
          <p:nvPr/>
        </p:nvSpPr>
        <p:spPr bwMode="auto">
          <a:xfrm>
            <a:off x="4138614" y="4398963"/>
            <a:ext cx="1587" cy="8112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89" name="Line 257"/>
          <p:cNvSpPr>
            <a:spLocks noChangeShapeType="1"/>
          </p:cNvSpPr>
          <p:nvPr/>
        </p:nvSpPr>
        <p:spPr bwMode="auto">
          <a:xfrm>
            <a:off x="4225925" y="4398963"/>
            <a:ext cx="1588" cy="8112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90" name="Line 258"/>
          <p:cNvSpPr>
            <a:spLocks noChangeShapeType="1"/>
          </p:cNvSpPr>
          <p:nvPr/>
        </p:nvSpPr>
        <p:spPr bwMode="auto">
          <a:xfrm flipV="1">
            <a:off x="3579813" y="4349751"/>
            <a:ext cx="38100" cy="49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91" name="Line 259"/>
          <p:cNvSpPr>
            <a:spLocks noChangeShapeType="1"/>
          </p:cNvSpPr>
          <p:nvPr/>
        </p:nvSpPr>
        <p:spPr bwMode="auto">
          <a:xfrm flipV="1">
            <a:off x="3668713" y="4349751"/>
            <a:ext cx="50800" cy="49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92" name="Line 260"/>
          <p:cNvSpPr>
            <a:spLocks noChangeShapeType="1"/>
          </p:cNvSpPr>
          <p:nvPr/>
        </p:nvSpPr>
        <p:spPr bwMode="auto">
          <a:xfrm flipV="1">
            <a:off x="3770313" y="4349751"/>
            <a:ext cx="38100" cy="49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93" name="Line 261"/>
          <p:cNvSpPr>
            <a:spLocks noChangeShapeType="1"/>
          </p:cNvSpPr>
          <p:nvPr/>
        </p:nvSpPr>
        <p:spPr bwMode="auto">
          <a:xfrm flipV="1">
            <a:off x="3859213" y="4349751"/>
            <a:ext cx="50800" cy="49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94" name="Line 262"/>
          <p:cNvSpPr>
            <a:spLocks noChangeShapeType="1"/>
          </p:cNvSpPr>
          <p:nvPr/>
        </p:nvSpPr>
        <p:spPr bwMode="auto">
          <a:xfrm flipV="1">
            <a:off x="3948113" y="4349751"/>
            <a:ext cx="50800" cy="49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95" name="Line 263"/>
          <p:cNvSpPr>
            <a:spLocks noChangeShapeType="1"/>
          </p:cNvSpPr>
          <p:nvPr/>
        </p:nvSpPr>
        <p:spPr bwMode="auto">
          <a:xfrm flipV="1">
            <a:off x="4049713" y="4349751"/>
            <a:ext cx="38100" cy="49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96" name="Line 264"/>
          <p:cNvSpPr>
            <a:spLocks noChangeShapeType="1"/>
          </p:cNvSpPr>
          <p:nvPr/>
        </p:nvSpPr>
        <p:spPr bwMode="auto">
          <a:xfrm flipV="1">
            <a:off x="4138613" y="4349751"/>
            <a:ext cx="50800" cy="49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97" name="Line 265"/>
          <p:cNvSpPr>
            <a:spLocks noChangeShapeType="1"/>
          </p:cNvSpPr>
          <p:nvPr/>
        </p:nvSpPr>
        <p:spPr bwMode="auto">
          <a:xfrm flipV="1">
            <a:off x="4225925" y="4349751"/>
            <a:ext cx="50800" cy="49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98" name="Line 266"/>
          <p:cNvSpPr>
            <a:spLocks noChangeShapeType="1"/>
          </p:cNvSpPr>
          <p:nvPr/>
        </p:nvSpPr>
        <p:spPr bwMode="auto">
          <a:xfrm flipV="1">
            <a:off x="4327525" y="4349751"/>
            <a:ext cx="38100" cy="49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99" name="Line 267"/>
          <p:cNvSpPr>
            <a:spLocks noChangeShapeType="1"/>
          </p:cNvSpPr>
          <p:nvPr/>
        </p:nvSpPr>
        <p:spPr bwMode="auto">
          <a:xfrm flipV="1">
            <a:off x="4327525" y="444976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00" name="Line 268"/>
          <p:cNvSpPr>
            <a:spLocks noChangeShapeType="1"/>
          </p:cNvSpPr>
          <p:nvPr/>
        </p:nvSpPr>
        <p:spPr bwMode="auto">
          <a:xfrm flipV="1">
            <a:off x="4327525" y="455136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01" name="Line 269"/>
          <p:cNvSpPr>
            <a:spLocks noChangeShapeType="1"/>
          </p:cNvSpPr>
          <p:nvPr/>
        </p:nvSpPr>
        <p:spPr bwMode="auto">
          <a:xfrm flipV="1">
            <a:off x="4327525" y="465296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02" name="Line 270"/>
          <p:cNvSpPr>
            <a:spLocks noChangeShapeType="1"/>
          </p:cNvSpPr>
          <p:nvPr/>
        </p:nvSpPr>
        <p:spPr bwMode="auto">
          <a:xfrm flipV="1">
            <a:off x="4327525" y="475456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03" name="Line 271"/>
          <p:cNvSpPr>
            <a:spLocks noChangeShapeType="1"/>
          </p:cNvSpPr>
          <p:nvPr/>
        </p:nvSpPr>
        <p:spPr bwMode="auto">
          <a:xfrm flipV="1">
            <a:off x="4327525" y="48545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04" name="Line 272"/>
          <p:cNvSpPr>
            <a:spLocks noChangeShapeType="1"/>
          </p:cNvSpPr>
          <p:nvPr/>
        </p:nvSpPr>
        <p:spPr bwMode="auto">
          <a:xfrm flipV="1">
            <a:off x="4327525" y="49561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05" name="Line 273"/>
          <p:cNvSpPr>
            <a:spLocks noChangeShapeType="1"/>
          </p:cNvSpPr>
          <p:nvPr/>
        </p:nvSpPr>
        <p:spPr bwMode="auto">
          <a:xfrm flipV="1">
            <a:off x="4327525" y="50577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06" name="Line 274"/>
          <p:cNvSpPr>
            <a:spLocks noChangeShapeType="1"/>
          </p:cNvSpPr>
          <p:nvPr/>
        </p:nvSpPr>
        <p:spPr bwMode="auto">
          <a:xfrm flipV="1">
            <a:off x="4327525" y="51593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07" name="Line 275"/>
          <p:cNvSpPr>
            <a:spLocks noChangeShapeType="1"/>
          </p:cNvSpPr>
          <p:nvPr/>
        </p:nvSpPr>
        <p:spPr bwMode="auto">
          <a:xfrm>
            <a:off x="3617913" y="4349750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08" name="Line 276"/>
          <p:cNvSpPr>
            <a:spLocks noChangeShapeType="1"/>
          </p:cNvSpPr>
          <p:nvPr/>
        </p:nvSpPr>
        <p:spPr bwMode="auto">
          <a:xfrm>
            <a:off x="4365625" y="4349751"/>
            <a:ext cx="1588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09" name="Rectangle 277"/>
          <p:cNvSpPr>
            <a:spLocks noChangeArrowheads="1"/>
          </p:cNvSpPr>
          <p:nvPr/>
        </p:nvSpPr>
        <p:spPr bwMode="auto">
          <a:xfrm>
            <a:off x="3308351" y="4659314"/>
            <a:ext cx="747713" cy="8223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10" name="Line 278"/>
          <p:cNvSpPr>
            <a:spLocks noChangeShapeType="1"/>
          </p:cNvSpPr>
          <p:nvPr/>
        </p:nvSpPr>
        <p:spPr bwMode="auto">
          <a:xfrm>
            <a:off x="3302001" y="4754564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11" name="Line 279"/>
          <p:cNvSpPr>
            <a:spLocks noChangeShapeType="1"/>
          </p:cNvSpPr>
          <p:nvPr/>
        </p:nvSpPr>
        <p:spPr bwMode="auto">
          <a:xfrm>
            <a:off x="3302001" y="485457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12" name="Line 280"/>
          <p:cNvSpPr>
            <a:spLocks noChangeShapeType="1"/>
          </p:cNvSpPr>
          <p:nvPr/>
        </p:nvSpPr>
        <p:spPr bwMode="auto">
          <a:xfrm>
            <a:off x="3302001" y="495617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13" name="Line 281"/>
          <p:cNvSpPr>
            <a:spLocks noChangeShapeType="1"/>
          </p:cNvSpPr>
          <p:nvPr/>
        </p:nvSpPr>
        <p:spPr bwMode="auto">
          <a:xfrm>
            <a:off x="3302001" y="505777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14" name="Line 282"/>
          <p:cNvSpPr>
            <a:spLocks noChangeShapeType="1"/>
          </p:cNvSpPr>
          <p:nvPr/>
        </p:nvSpPr>
        <p:spPr bwMode="auto">
          <a:xfrm>
            <a:off x="3302001" y="515937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15" name="Line 283"/>
          <p:cNvSpPr>
            <a:spLocks noChangeShapeType="1"/>
          </p:cNvSpPr>
          <p:nvPr/>
        </p:nvSpPr>
        <p:spPr bwMode="auto">
          <a:xfrm>
            <a:off x="3302001" y="527367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16" name="Line 284"/>
          <p:cNvSpPr>
            <a:spLocks noChangeShapeType="1"/>
          </p:cNvSpPr>
          <p:nvPr/>
        </p:nvSpPr>
        <p:spPr bwMode="auto">
          <a:xfrm>
            <a:off x="3302001" y="5373689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17" name="Line 285"/>
          <p:cNvSpPr>
            <a:spLocks noChangeShapeType="1"/>
          </p:cNvSpPr>
          <p:nvPr/>
        </p:nvSpPr>
        <p:spPr bwMode="auto">
          <a:xfrm>
            <a:off x="3389314" y="465296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18" name="Line 286"/>
          <p:cNvSpPr>
            <a:spLocks noChangeShapeType="1"/>
          </p:cNvSpPr>
          <p:nvPr/>
        </p:nvSpPr>
        <p:spPr bwMode="auto">
          <a:xfrm>
            <a:off x="3478214" y="465296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19" name="Line 287"/>
          <p:cNvSpPr>
            <a:spLocks noChangeShapeType="1"/>
          </p:cNvSpPr>
          <p:nvPr/>
        </p:nvSpPr>
        <p:spPr bwMode="auto">
          <a:xfrm>
            <a:off x="3579814" y="465296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20" name="Line 288"/>
          <p:cNvSpPr>
            <a:spLocks noChangeShapeType="1"/>
          </p:cNvSpPr>
          <p:nvPr/>
        </p:nvSpPr>
        <p:spPr bwMode="auto">
          <a:xfrm>
            <a:off x="3668714" y="465296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21" name="Line 289"/>
          <p:cNvSpPr>
            <a:spLocks noChangeShapeType="1"/>
          </p:cNvSpPr>
          <p:nvPr/>
        </p:nvSpPr>
        <p:spPr bwMode="auto">
          <a:xfrm>
            <a:off x="3770314" y="465296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22" name="Line 290"/>
          <p:cNvSpPr>
            <a:spLocks noChangeShapeType="1"/>
          </p:cNvSpPr>
          <p:nvPr/>
        </p:nvSpPr>
        <p:spPr bwMode="auto">
          <a:xfrm>
            <a:off x="3859214" y="465296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23" name="Line 291"/>
          <p:cNvSpPr>
            <a:spLocks noChangeShapeType="1"/>
          </p:cNvSpPr>
          <p:nvPr/>
        </p:nvSpPr>
        <p:spPr bwMode="auto">
          <a:xfrm>
            <a:off x="3948114" y="465296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24" name="Line 292"/>
          <p:cNvSpPr>
            <a:spLocks noChangeShapeType="1"/>
          </p:cNvSpPr>
          <p:nvPr/>
        </p:nvSpPr>
        <p:spPr bwMode="auto">
          <a:xfrm flipV="1">
            <a:off x="3302000" y="460216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25" name="Line 293"/>
          <p:cNvSpPr>
            <a:spLocks noChangeShapeType="1"/>
          </p:cNvSpPr>
          <p:nvPr/>
        </p:nvSpPr>
        <p:spPr bwMode="auto">
          <a:xfrm flipV="1">
            <a:off x="3389313" y="460216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26" name="Line 294"/>
          <p:cNvSpPr>
            <a:spLocks noChangeShapeType="1"/>
          </p:cNvSpPr>
          <p:nvPr/>
        </p:nvSpPr>
        <p:spPr bwMode="auto">
          <a:xfrm flipV="1">
            <a:off x="3478213" y="460216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27" name="Line 295"/>
          <p:cNvSpPr>
            <a:spLocks noChangeShapeType="1"/>
          </p:cNvSpPr>
          <p:nvPr/>
        </p:nvSpPr>
        <p:spPr bwMode="auto">
          <a:xfrm flipV="1">
            <a:off x="3579813" y="460216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28" name="Line 296"/>
          <p:cNvSpPr>
            <a:spLocks noChangeShapeType="1"/>
          </p:cNvSpPr>
          <p:nvPr/>
        </p:nvSpPr>
        <p:spPr bwMode="auto">
          <a:xfrm flipV="1">
            <a:off x="3668713" y="460216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29" name="Line 297"/>
          <p:cNvSpPr>
            <a:spLocks noChangeShapeType="1"/>
          </p:cNvSpPr>
          <p:nvPr/>
        </p:nvSpPr>
        <p:spPr bwMode="auto">
          <a:xfrm flipV="1">
            <a:off x="3770313" y="460216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30" name="Line 298"/>
          <p:cNvSpPr>
            <a:spLocks noChangeShapeType="1"/>
          </p:cNvSpPr>
          <p:nvPr/>
        </p:nvSpPr>
        <p:spPr bwMode="auto">
          <a:xfrm flipV="1">
            <a:off x="3859213" y="460216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31" name="Line 299"/>
          <p:cNvSpPr>
            <a:spLocks noChangeShapeType="1"/>
          </p:cNvSpPr>
          <p:nvPr/>
        </p:nvSpPr>
        <p:spPr bwMode="auto">
          <a:xfrm flipV="1">
            <a:off x="3948113" y="460216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32" name="Line 300"/>
          <p:cNvSpPr>
            <a:spLocks noChangeShapeType="1"/>
          </p:cNvSpPr>
          <p:nvPr/>
        </p:nvSpPr>
        <p:spPr bwMode="auto">
          <a:xfrm flipV="1">
            <a:off x="4049713" y="460216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33" name="Line 301"/>
          <p:cNvSpPr>
            <a:spLocks noChangeShapeType="1"/>
          </p:cNvSpPr>
          <p:nvPr/>
        </p:nvSpPr>
        <p:spPr bwMode="auto">
          <a:xfrm flipV="1">
            <a:off x="4049713" y="470376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34" name="Line 302"/>
          <p:cNvSpPr>
            <a:spLocks noChangeShapeType="1"/>
          </p:cNvSpPr>
          <p:nvPr/>
        </p:nvSpPr>
        <p:spPr bwMode="auto">
          <a:xfrm flipV="1">
            <a:off x="4049713" y="4805363"/>
            <a:ext cx="38100" cy="492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35" name="Line 303"/>
          <p:cNvSpPr>
            <a:spLocks noChangeShapeType="1"/>
          </p:cNvSpPr>
          <p:nvPr/>
        </p:nvSpPr>
        <p:spPr bwMode="auto">
          <a:xfrm flipV="1">
            <a:off x="4049713" y="49053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36" name="Line 304"/>
          <p:cNvSpPr>
            <a:spLocks noChangeShapeType="1"/>
          </p:cNvSpPr>
          <p:nvPr/>
        </p:nvSpPr>
        <p:spPr bwMode="auto">
          <a:xfrm flipV="1">
            <a:off x="4049713" y="50069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37" name="Line 305"/>
          <p:cNvSpPr>
            <a:spLocks noChangeShapeType="1"/>
          </p:cNvSpPr>
          <p:nvPr/>
        </p:nvSpPr>
        <p:spPr bwMode="auto">
          <a:xfrm flipV="1">
            <a:off x="4049713" y="51085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38" name="Line 306"/>
          <p:cNvSpPr>
            <a:spLocks noChangeShapeType="1"/>
          </p:cNvSpPr>
          <p:nvPr/>
        </p:nvSpPr>
        <p:spPr bwMode="auto">
          <a:xfrm flipV="1">
            <a:off x="4049713" y="5210175"/>
            <a:ext cx="38100" cy="635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39" name="Line 307"/>
          <p:cNvSpPr>
            <a:spLocks noChangeShapeType="1"/>
          </p:cNvSpPr>
          <p:nvPr/>
        </p:nvSpPr>
        <p:spPr bwMode="auto">
          <a:xfrm flipV="1">
            <a:off x="4049713" y="5324476"/>
            <a:ext cx="38100" cy="49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40" name="Line 308"/>
          <p:cNvSpPr>
            <a:spLocks noChangeShapeType="1"/>
          </p:cNvSpPr>
          <p:nvPr/>
        </p:nvSpPr>
        <p:spPr bwMode="auto">
          <a:xfrm flipV="1">
            <a:off x="4049713" y="542448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41" name="Line 309"/>
          <p:cNvSpPr>
            <a:spLocks noChangeShapeType="1"/>
          </p:cNvSpPr>
          <p:nvPr/>
        </p:nvSpPr>
        <p:spPr bwMode="auto">
          <a:xfrm>
            <a:off x="3340101" y="4602164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42" name="Line 310"/>
          <p:cNvSpPr>
            <a:spLocks noChangeShapeType="1"/>
          </p:cNvSpPr>
          <p:nvPr/>
        </p:nvSpPr>
        <p:spPr bwMode="auto">
          <a:xfrm>
            <a:off x="4087814" y="460216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43" name="Arc 311"/>
          <p:cNvSpPr>
            <a:spLocks/>
          </p:cNvSpPr>
          <p:nvPr/>
        </p:nvSpPr>
        <p:spPr bwMode="auto">
          <a:xfrm>
            <a:off x="2997201" y="4662489"/>
            <a:ext cx="119063" cy="117475"/>
          </a:xfrm>
          <a:custGeom>
            <a:avLst/>
            <a:gdLst>
              <a:gd name="G0" fmla="+- 0 0 0"/>
              <a:gd name="G1" fmla="+- 20234 0 0"/>
              <a:gd name="G2" fmla="+- 21600 0 0"/>
              <a:gd name="T0" fmla="*/ 7561 w 20206"/>
              <a:gd name="T1" fmla="*/ 0 h 20234"/>
              <a:gd name="T2" fmla="*/ 20206 w 20206"/>
              <a:gd name="T3" fmla="*/ 12599 h 20234"/>
              <a:gd name="T4" fmla="*/ 0 w 20206"/>
              <a:gd name="T5" fmla="*/ 20234 h 20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206" h="20234" fill="none" extrusionOk="0">
                <a:moveTo>
                  <a:pt x="7560" y="0"/>
                </a:moveTo>
                <a:cubicBezTo>
                  <a:pt x="13395" y="2180"/>
                  <a:pt x="18004" y="6772"/>
                  <a:pt x="20205" y="12599"/>
                </a:cubicBezTo>
              </a:path>
              <a:path w="20206" h="20234" stroke="0" extrusionOk="0">
                <a:moveTo>
                  <a:pt x="7560" y="0"/>
                </a:moveTo>
                <a:cubicBezTo>
                  <a:pt x="13395" y="2180"/>
                  <a:pt x="18004" y="6772"/>
                  <a:pt x="20205" y="12599"/>
                </a:cubicBezTo>
                <a:lnTo>
                  <a:pt x="0" y="20234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44" name="Arc 312"/>
          <p:cNvSpPr>
            <a:spLocks/>
          </p:cNvSpPr>
          <p:nvPr/>
        </p:nvSpPr>
        <p:spPr bwMode="auto">
          <a:xfrm>
            <a:off x="3336926" y="4324351"/>
            <a:ext cx="117475" cy="117475"/>
          </a:xfrm>
          <a:custGeom>
            <a:avLst/>
            <a:gdLst>
              <a:gd name="G0" fmla="+- 20221 0 0"/>
              <a:gd name="G1" fmla="+- 0 0 0"/>
              <a:gd name="G2" fmla="+- 21600 0 0"/>
              <a:gd name="T0" fmla="*/ 12586 w 20221"/>
              <a:gd name="T1" fmla="*/ 20206 h 20206"/>
              <a:gd name="T2" fmla="*/ 0 w 20221"/>
              <a:gd name="T3" fmla="*/ 7593 h 20206"/>
              <a:gd name="T4" fmla="*/ 20221 w 20221"/>
              <a:gd name="T5" fmla="*/ 0 h 20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221" h="20206" fill="none" extrusionOk="0">
                <a:moveTo>
                  <a:pt x="12586" y="20205"/>
                </a:moveTo>
                <a:cubicBezTo>
                  <a:pt x="6771" y="18008"/>
                  <a:pt x="2184" y="13412"/>
                  <a:pt x="-1" y="7593"/>
                </a:cubicBezTo>
              </a:path>
              <a:path w="20221" h="20206" stroke="0" extrusionOk="0">
                <a:moveTo>
                  <a:pt x="12586" y="20205"/>
                </a:moveTo>
                <a:cubicBezTo>
                  <a:pt x="6771" y="18008"/>
                  <a:pt x="2184" y="13412"/>
                  <a:pt x="-1" y="7593"/>
                </a:cubicBezTo>
                <a:lnTo>
                  <a:pt x="20221" y="0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45" name="Line 313"/>
          <p:cNvSpPr>
            <a:spLocks noChangeShapeType="1"/>
          </p:cNvSpPr>
          <p:nvPr/>
        </p:nvSpPr>
        <p:spPr bwMode="auto">
          <a:xfrm flipH="1">
            <a:off x="3073401" y="4398963"/>
            <a:ext cx="303213" cy="304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46" name="Rectangle 314"/>
          <p:cNvSpPr>
            <a:spLocks noChangeArrowheads="1"/>
          </p:cNvSpPr>
          <p:nvPr/>
        </p:nvSpPr>
        <p:spPr bwMode="auto">
          <a:xfrm>
            <a:off x="3028951" y="4911726"/>
            <a:ext cx="747713" cy="823913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47" name="Line 315"/>
          <p:cNvSpPr>
            <a:spLocks noChangeShapeType="1"/>
          </p:cNvSpPr>
          <p:nvPr/>
        </p:nvSpPr>
        <p:spPr bwMode="auto">
          <a:xfrm>
            <a:off x="3022601" y="500697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48" name="Line 316"/>
          <p:cNvSpPr>
            <a:spLocks noChangeShapeType="1"/>
          </p:cNvSpPr>
          <p:nvPr/>
        </p:nvSpPr>
        <p:spPr bwMode="auto">
          <a:xfrm>
            <a:off x="3022601" y="510857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49" name="Line 317"/>
          <p:cNvSpPr>
            <a:spLocks noChangeShapeType="1"/>
          </p:cNvSpPr>
          <p:nvPr/>
        </p:nvSpPr>
        <p:spPr bwMode="auto">
          <a:xfrm>
            <a:off x="3022601" y="521017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50" name="Line 318"/>
          <p:cNvSpPr>
            <a:spLocks noChangeShapeType="1"/>
          </p:cNvSpPr>
          <p:nvPr/>
        </p:nvSpPr>
        <p:spPr bwMode="auto">
          <a:xfrm>
            <a:off x="3022601" y="532447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51" name="Line 319"/>
          <p:cNvSpPr>
            <a:spLocks noChangeShapeType="1"/>
          </p:cNvSpPr>
          <p:nvPr/>
        </p:nvSpPr>
        <p:spPr bwMode="auto">
          <a:xfrm>
            <a:off x="3022601" y="5424489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52" name="Line 320"/>
          <p:cNvSpPr>
            <a:spLocks noChangeShapeType="1"/>
          </p:cNvSpPr>
          <p:nvPr/>
        </p:nvSpPr>
        <p:spPr bwMode="auto">
          <a:xfrm>
            <a:off x="3022601" y="5526089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53" name="Line 321"/>
          <p:cNvSpPr>
            <a:spLocks noChangeShapeType="1"/>
          </p:cNvSpPr>
          <p:nvPr/>
        </p:nvSpPr>
        <p:spPr bwMode="auto">
          <a:xfrm>
            <a:off x="3022601" y="5627689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54" name="Line 322"/>
          <p:cNvSpPr>
            <a:spLocks noChangeShapeType="1"/>
          </p:cNvSpPr>
          <p:nvPr/>
        </p:nvSpPr>
        <p:spPr bwMode="auto">
          <a:xfrm>
            <a:off x="3111500" y="4905376"/>
            <a:ext cx="1588" cy="823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55" name="Line 323"/>
          <p:cNvSpPr>
            <a:spLocks noChangeShapeType="1"/>
          </p:cNvSpPr>
          <p:nvPr/>
        </p:nvSpPr>
        <p:spPr bwMode="auto">
          <a:xfrm>
            <a:off x="3200400" y="4905376"/>
            <a:ext cx="1588" cy="823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56" name="Line 324"/>
          <p:cNvSpPr>
            <a:spLocks noChangeShapeType="1"/>
          </p:cNvSpPr>
          <p:nvPr/>
        </p:nvSpPr>
        <p:spPr bwMode="auto">
          <a:xfrm>
            <a:off x="3302000" y="4905376"/>
            <a:ext cx="1588" cy="823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57" name="Line 325"/>
          <p:cNvSpPr>
            <a:spLocks noChangeShapeType="1"/>
          </p:cNvSpPr>
          <p:nvPr/>
        </p:nvSpPr>
        <p:spPr bwMode="auto">
          <a:xfrm>
            <a:off x="3389314" y="4905376"/>
            <a:ext cx="1587" cy="823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58" name="Line 326"/>
          <p:cNvSpPr>
            <a:spLocks noChangeShapeType="1"/>
          </p:cNvSpPr>
          <p:nvPr/>
        </p:nvSpPr>
        <p:spPr bwMode="auto">
          <a:xfrm>
            <a:off x="3478214" y="4905376"/>
            <a:ext cx="1587" cy="823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59" name="Line 327"/>
          <p:cNvSpPr>
            <a:spLocks noChangeShapeType="1"/>
          </p:cNvSpPr>
          <p:nvPr/>
        </p:nvSpPr>
        <p:spPr bwMode="auto">
          <a:xfrm>
            <a:off x="3579814" y="4905376"/>
            <a:ext cx="1587" cy="823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60" name="Line 328"/>
          <p:cNvSpPr>
            <a:spLocks noChangeShapeType="1"/>
          </p:cNvSpPr>
          <p:nvPr/>
        </p:nvSpPr>
        <p:spPr bwMode="auto">
          <a:xfrm>
            <a:off x="3668714" y="4905376"/>
            <a:ext cx="1587" cy="823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61" name="Line 329"/>
          <p:cNvSpPr>
            <a:spLocks noChangeShapeType="1"/>
          </p:cNvSpPr>
          <p:nvPr/>
        </p:nvSpPr>
        <p:spPr bwMode="auto">
          <a:xfrm flipV="1">
            <a:off x="3022600" y="48545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62" name="Line 330"/>
          <p:cNvSpPr>
            <a:spLocks noChangeShapeType="1"/>
          </p:cNvSpPr>
          <p:nvPr/>
        </p:nvSpPr>
        <p:spPr bwMode="auto">
          <a:xfrm flipV="1">
            <a:off x="3111500" y="485457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63" name="Line 331"/>
          <p:cNvSpPr>
            <a:spLocks noChangeShapeType="1"/>
          </p:cNvSpPr>
          <p:nvPr/>
        </p:nvSpPr>
        <p:spPr bwMode="auto">
          <a:xfrm flipV="1">
            <a:off x="3200400" y="485457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64" name="Line 332"/>
          <p:cNvSpPr>
            <a:spLocks noChangeShapeType="1"/>
          </p:cNvSpPr>
          <p:nvPr/>
        </p:nvSpPr>
        <p:spPr bwMode="auto">
          <a:xfrm flipV="1">
            <a:off x="3302000" y="48545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65" name="Line 333"/>
          <p:cNvSpPr>
            <a:spLocks noChangeShapeType="1"/>
          </p:cNvSpPr>
          <p:nvPr/>
        </p:nvSpPr>
        <p:spPr bwMode="auto">
          <a:xfrm flipV="1">
            <a:off x="3389313" y="485457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66" name="Line 334"/>
          <p:cNvSpPr>
            <a:spLocks noChangeShapeType="1"/>
          </p:cNvSpPr>
          <p:nvPr/>
        </p:nvSpPr>
        <p:spPr bwMode="auto">
          <a:xfrm flipV="1">
            <a:off x="3478213" y="485457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67" name="Line 335"/>
          <p:cNvSpPr>
            <a:spLocks noChangeShapeType="1"/>
          </p:cNvSpPr>
          <p:nvPr/>
        </p:nvSpPr>
        <p:spPr bwMode="auto">
          <a:xfrm flipV="1">
            <a:off x="3579813" y="48545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68" name="Line 336"/>
          <p:cNvSpPr>
            <a:spLocks noChangeShapeType="1"/>
          </p:cNvSpPr>
          <p:nvPr/>
        </p:nvSpPr>
        <p:spPr bwMode="auto">
          <a:xfrm flipV="1">
            <a:off x="3668713" y="485457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69" name="Line 337"/>
          <p:cNvSpPr>
            <a:spLocks noChangeShapeType="1"/>
          </p:cNvSpPr>
          <p:nvPr/>
        </p:nvSpPr>
        <p:spPr bwMode="auto">
          <a:xfrm flipV="1">
            <a:off x="3770313" y="48545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70" name="Line 338"/>
          <p:cNvSpPr>
            <a:spLocks noChangeShapeType="1"/>
          </p:cNvSpPr>
          <p:nvPr/>
        </p:nvSpPr>
        <p:spPr bwMode="auto">
          <a:xfrm flipV="1">
            <a:off x="3770313" y="49561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71" name="Line 339"/>
          <p:cNvSpPr>
            <a:spLocks noChangeShapeType="1"/>
          </p:cNvSpPr>
          <p:nvPr/>
        </p:nvSpPr>
        <p:spPr bwMode="auto">
          <a:xfrm flipV="1">
            <a:off x="3770313" y="50577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72" name="Line 340"/>
          <p:cNvSpPr>
            <a:spLocks noChangeShapeType="1"/>
          </p:cNvSpPr>
          <p:nvPr/>
        </p:nvSpPr>
        <p:spPr bwMode="auto">
          <a:xfrm flipV="1">
            <a:off x="3770313" y="51593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73" name="Line 341"/>
          <p:cNvSpPr>
            <a:spLocks noChangeShapeType="1"/>
          </p:cNvSpPr>
          <p:nvPr/>
        </p:nvSpPr>
        <p:spPr bwMode="auto">
          <a:xfrm flipV="1">
            <a:off x="3770313" y="52736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74" name="Line 342"/>
          <p:cNvSpPr>
            <a:spLocks noChangeShapeType="1"/>
          </p:cNvSpPr>
          <p:nvPr/>
        </p:nvSpPr>
        <p:spPr bwMode="auto">
          <a:xfrm flipV="1">
            <a:off x="3770313" y="537368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75" name="Line 343"/>
          <p:cNvSpPr>
            <a:spLocks noChangeShapeType="1"/>
          </p:cNvSpPr>
          <p:nvPr/>
        </p:nvSpPr>
        <p:spPr bwMode="auto">
          <a:xfrm flipV="1">
            <a:off x="3770313" y="547528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76" name="Line 344"/>
          <p:cNvSpPr>
            <a:spLocks noChangeShapeType="1"/>
          </p:cNvSpPr>
          <p:nvPr/>
        </p:nvSpPr>
        <p:spPr bwMode="auto">
          <a:xfrm flipV="1">
            <a:off x="3770313" y="557688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77" name="Line 345"/>
          <p:cNvSpPr>
            <a:spLocks noChangeShapeType="1"/>
          </p:cNvSpPr>
          <p:nvPr/>
        </p:nvSpPr>
        <p:spPr bwMode="auto">
          <a:xfrm flipV="1">
            <a:off x="3770313" y="567848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78" name="Line 346"/>
          <p:cNvSpPr>
            <a:spLocks noChangeShapeType="1"/>
          </p:cNvSpPr>
          <p:nvPr/>
        </p:nvSpPr>
        <p:spPr bwMode="auto">
          <a:xfrm>
            <a:off x="3060701" y="485457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79" name="Line 347"/>
          <p:cNvSpPr>
            <a:spLocks noChangeShapeType="1"/>
          </p:cNvSpPr>
          <p:nvPr/>
        </p:nvSpPr>
        <p:spPr bwMode="auto">
          <a:xfrm>
            <a:off x="3808414" y="4854576"/>
            <a:ext cx="1587" cy="823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80" name="Freeform 348"/>
          <p:cNvSpPr>
            <a:spLocks/>
          </p:cNvSpPr>
          <p:nvPr/>
        </p:nvSpPr>
        <p:spPr bwMode="auto">
          <a:xfrm>
            <a:off x="4937126" y="5589588"/>
            <a:ext cx="315913" cy="165100"/>
          </a:xfrm>
          <a:custGeom>
            <a:avLst/>
            <a:gdLst>
              <a:gd name="T0" fmla="*/ 32 w 199"/>
              <a:gd name="T1" fmla="*/ 0 h 104"/>
              <a:gd name="T2" fmla="*/ 199 w 199"/>
              <a:gd name="T3" fmla="*/ 0 h 104"/>
              <a:gd name="T4" fmla="*/ 103 w 199"/>
              <a:gd name="T5" fmla="*/ 104 h 104"/>
              <a:gd name="T6" fmla="*/ 0 w 199"/>
              <a:gd name="T7" fmla="*/ 0 h 104"/>
              <a:gd name="T8" fmla="*/ 95 w 199"/>
              <a:gd name="T9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9" h="104">
                <a:moveTo>
                  <a:pt x="32" y="0"/>
                </a:moveTo>
                <a:lnTo>
                  <a:pt x="199" y="0"/>
                </a:lnTo>
                <a:lnTo>
                  <a:pt x="103" y="104"/>
                </a:lnTo>
                <a:lnTo>
                  <a:pt x="0" y="0"/>
                </a:lnTo>
                <a:lnTo>
                  <a:pt x="95" y="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81" name="Freeform 349"/>
          <p:cNvSpPr>
            <a:spLocks/>
          </p:cNvSpPr>
          <p:nvPr/>
        </p:nvSpPr>
        <p:spPr bwMode="auto">
          <a:xfrm>
            <a:off x="6735763" y="3411538"/>
            <a:ext cx="317500" cy="165100"/>
          </a:xfrm>
          <a:custGeom>
            <a:avLst/>
            <a:gdLst>
              <a:gd name="T0" fmla="*/ 32 w 200"/>
              <a:gd name="T1" fmla="*/ 0 h 104"/>
              <a:gd name="T2" fmla="*/ 200 w 200"/>
              <a:gd name="T3" fmla="*/ 0 h 104"/>
              <a:gd name="T4" fmla="*/ 104 w 200"/>
              <a:gd name="T5" fmla="*/ 104 h 104"/>
              <a:gd name="T6" fmla="*/ 0 w 200"/>
              <a:gd name="T7" fmla="*/ 0 h 104"/>
              <a:gd name="T8" fmla="*/ 96 w 200"/>
              <a:gd name="T9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0" h="104">
                <a:moveTo>
                  <a:pt x="32" y="0"/>
                </a:moveTo>
                <a:lnTo>
                  <a:pt x="200" y="0"/>
                </a:lnTo>
                <a:lnTo>
                  <a:pt x="104" y="104"/>
                </a:lnTo>
                <a:lnTo>
                  <a:pt x="0" y="0"/>
                </a:lnTo>
                <a:lnTo>
                  <a:pt x="96" y="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82" name="Freeform 350"/>
          <p:cNvSpPr>
            <a:spLocks/>
          </p:cNvSpPr>
          <p:nvPr/>
        </p:nvSpPr>
        <p:spPr bwMode="auto">
          <a:xfrm>
            <a:off x="5837238" y="4462463"/>
            <a:ext cx="315912" cy="165100"/>
          </a:xfrm>
          <a:custGeom>
            <a:avLst/>
            <a:gdLst>
              <a:gd name="T0" fmla="*/ 31 w 199"/>
              <a:gd name="T1" fmla="*/ 0 h 104"/>
              <a:gd name="T2" fmla="*/ 199 w 199"/>
              <a:gd name="T3" fmla="*/ 0 h 104"/>
              <a:gd name="T4" fmla="*/ 103 w 199"/>
              <a:gd name="T5" fmla="*/ 104 h 104"/>
              <a:gd name="T6" fmla="*/ 0 w 199"/>
              <a:gd name="T7" fmla="*/ 0 h 104"/>
              <a:gd name="T8" fmla="*/ 95 w 199"/>
              <a:gd name="T9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9" h="104">
                <a:moveTo>
                  <a:pt x="31" y="0"/>
                </a:moveTo>
                <a:lnTo>
                  <a:pt x="199" y="0"/>
                </a:lnTo>
                <a:lnTo>
                  <a:pt x="103" y="104"/>
                </a:lnTo>
                <a:lnTo>
                  <a:pt x="0" y="0"/>
                </a:lnTo>
                <a:lnTo>
                  <a:pt x="95" y="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83" name="Line 351"/>
          <p:cNvSpPr>
            <a:spLocks noChangeShapeType="1"/>
          </p:cNvSpPr>
          <p:nvPr/>
        </p:nvSpPr>
        <p:spPr bwMode="auto">
          <a:xfrm>
            <a:off x="5786439" y="3171825"/>
            <a:ext cx="110172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84" name="Line 352"/>
          <p:cNvSpPr>
            <a:spLocks noChangeShapeType="1"/>
          </p:cNvSpPr>
          <p:nvPr/>
        </p:nvSpPr>
        <p:spPr bwMode="auto">
          <a:xfrm>
            <a:off x="6064251" y="2905125"/>
            <a:ext cx="823913" cy="2667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85" name="Line 353"/>
          <p:cNvSpPr>
            <a:spLocks noChangeShapeType="1"/>
          </p:cNvSpPr>
          <p:nvPr/>
        </p:nvSpPr>
        <p:spPr bwMode="auto">
          <a:xfrm flipV="1">
            <a:off x="5519739" y="3159126"/>
            <a:ext cx="1330325" cy="2778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86" name="Arc 354"/>
          <p:cNvSpPr>
            <a:spLocks/>
          </p:cNvSpPr>
          <p:nvPr/>
        </p:nvSpPr>
        <p:spPr bwMode="auto">
          <a:xfrm>
            <a:off x="6824663" y="3260725"/>
            <a:ext cx="101600" cy="127000"/>
          </a:xfrm>
          <a:custGeom>
            <a:avLst/>
            <a:gdLst>
              <a:gd name="G0" fmla="+- 8644 0 0"/>
              <a:gd name="G1" fmla="+- 21600 0 0"/>
              <a:gd name="G2" fmla="+- 21600 0 0"/>
              <a:gd name="T0" fmla="*/ 0 w 17310"/>
              <a:gd name="T1" fmla="*/ 1805 h 21600"/>
              <a:gd name="T2" fmla="*/ 17310 w 17310"/>
              <a:gd name="T3" fmla="*/ 1815 h 21600"/>
              <a:gd name="T4" fmla="*/ 8644 w 1731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310" h="21600" fill="none" extrusionOk="0">
                <a:moveTo>
                  <a:pt x="0" y="1805"/>
                </a:moveTo>
                <a:cubicBezTo>
                  <a:pt x="2726" y="614"/>
                  <a:pt x="5669" y="-1"/>
                  <a:pt x="8644" y="-1"/>
                </a:cubicBezTo>
                <a:cubicBezTo>
                  <a:pt x="11627" y="-1"/>
                  <a:pt x="14577" y="617"/>
                  <a:pt x="17310" y="1814"/>
                </a:cubicBezTo>
              </a:path>
              <a:path w="17310" h="21600" stroke="0" extrusionOk="0">
                <a:moveTo>
                  <a:pt x="0" y="1805"/>
                </a:moveTo>
                <a:cubicBezTo>
                  <a:pt x="2726" y="614"/>
                  <a:pt x="5669" y="-1"/>
                  <a:pt x="8644" y="-1"/>
                </a:cubicBezTo>
                <a:cubicBezTo>
                  <a:pt x="11627" y="-1"/>
                  <a:pt x="14577" y="617"/>
                  <a:pt x="17310" y="1814"/>
                </a:cubicBezTo>
                <a:lnTo>
                  <a:pt x="8644" y="21600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87" name="Line 355"/>
          <p:cNvSpPr>
            <a:spLocks noChangeShapeType="1"/>
          </p:cNvSpPr>
          <p:nvPr/>
        </p:nvSpPr>
        <p:spPr bwMode="auto">
          <a:xfrm>
            <a:off x="6875464" y="3159125"/>
            <a:ext cx="1587" cy="127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88" name="Line 356"/>
          <p:cNvSpPr>
            <a:spLocks noChangeShapeType="1"/>
          </p:cNvSpPr>
          <p:nvPr/>
        </p:nvSpPr>
        <p:spPr bwMode="auto">
          <a:xfrm>
            <a:off x="4873626" y="4184650"/>
            <a:ext cx="112712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89" name="Line 357"/>
          <p:cNvSpPr>
            <a:spLocks noChangeShapeType="1"/>
          </p:cNvSpPr>
          <p:nvPr/>
        </p:nvSpPr>
        <p:spPr bwMode="auto">
          <a:xfrm>
            <a:off x="5126038" y="3917950"/>
            <a:ext cx="874712" cy="2667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90" name="Line 358"/>
          <p:cNvSpPr>
            <a:spLocks noChangeShapeType="1"/>
          </p:cNvSpPr>
          <p:nvPr/>
        </p:nvSpPr>
        <p:spPr bwMode="auto">
          <a:xfrm flipV="1">
            <a:off x="4581526" y="4184651"/>
            <a:ext cx="1381125" cy="2524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91" name="Arc 359"/>
          <p:cNvSpPr>
            <a:spLocks/>
          </p:cNvSpPr>
          <p:nvPr/>
        </p:nvSpPr>
        <p:spPr bwMode="auto">
          <a:xfrm>
            <a:off x="5949950" y="4349750"/>
            <a:ext cx="101600" cy="127000"/>
          </a:xfrm>
          <a:custGeom>
            <a:avLst/>
            <a:gdLst>
              <a:gd name="G0" fmla="+- 8644 0 0"/>
              <a:gd name="G1" fmla="+- 21600 0 0"/>
              <a:gd name="G2" fmla="+- 21600 0 0"/>
              <a:gd name="T0" fmla="*/ 0 w 17310"/>
              <a:gd name="T1" fmla="*/ 1805 h 21600"/>
              <a:gd name="T2" fmla="*/ 17310 w 17310"/>
              <a:gd name="T3" fmla="*/ 1815 h 21600"/>
              <a:gd name="T4" fmla="*/ 8644 w 1731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310" h="21600" fill="none" extrusionOk="0">
                <a:moveTo>
                  <a:pt x="0" y="1805"/>
                </a:moveTo>
                <a:cubicBezTo>
                  <a:pt x="2726" y="614"/>
                  <a:pt x="5669" y="-1"/>
                  <a:pt x="8644" y="-1"/>
                </a:cubicBezTo>
                <a:cubicBezTo>
                  <a:pt x="11627" y="-1"/>
                  <a:pt x="14577" y="617"/>
                  <a:pt x="17310" y="1814"/>
                </a:cubicBezTo>
              </a:path>
              <a:path w="17310" h="21600" stroke="0" extrusionOk="0">
                <a:moveTo>
                  <a:pt x="0" y="1805"/>
                </a:moveTo>
                <a:cubicBezTo>
                  <a:pt x="2726" y="614"/>
                  <a:pt x="5669" y="-1"/>
                  <a:pt x="8644" y="-1"/>
                </a:cubicBezTo>
                <a:cubicBezTo>
                  <a:pt x="11627" y="-1"/>
                  <a:pt x="14577" y="617"/>
                  <a:pt x="17310" y="1814"/>
                </a:cubicBezTo>
                <a:lnTo>
                  <a:pt x="8644" y="21600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92" name="Line 360"/>
          <p:cNvSpPr>
            <a:spLocks noChangeShapeType="1"/>
          </p:cNvSpPr>
          <p:nvPr/>
        </p:nvSpPr>
        <p:spPr bwMode="auto">
          <a:xfrm>
            <a:off x="6000750" y="4184651"/>
            <a:ext cx="1588" cy="188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93" name="Line 361"/>
          <p:cNvSpPr>
            <a:spLocks noChangeShapeType="1"/>
          </p:cNvSpPr>
          <p:nvPr/>
        </p:nvSpPr>
        <p:spPr bwMode="auto">
          <a:xfrm>
            <a:off x="3910014" y="5210175"/>
            <a:ext cx="120332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94" name="Line 362"/>
          <p:cNvSpPr>
            <a:spLocks noChangeShapeType="1"/>
          </p:cNvSpPr>
          <p:nvPr/>
        </p:nvSpPr>
        <p:spPr bwMode="auto">
          <a:xfrm>
            <a:off x="4200526" y="4956175"/>
            <a:ext cx="900113" cy="2667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95" name="Line 363"/>
          <p:cNvSpPr>
            <a:spLocks noChangeShapeType="1"/>
          </p:cNvSpPr>
          <p:nvPr/>
        </p:nvSpPr>
        <p:spPr bwMode="auto">
          <a:xfrm flipV="1">
            <a:off x="3617914" y="5210176"/>
            <a:ext cx="1495425" cy="2651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96" name="Arc 364"/>
          <p:cNvSpPr>
            <a:spLocks/>
          </p:cNvSpPr>
          <p:nvPr/>
        </p:nvSpPr>
        <p:spPr bwMode="auto">
          <a:xfrm>
            <a:off x="5051425" y="5386388"/>
            <a:ext cx="101600" cy="127000"/>
          </a:xfrm>
          <a:custGeom>
            <a:avLst/>
            <a:gdLst>
              <a:gd name="G0" fmla="+- 8758 0 0"/>
              <a:gd name="G1" fmla="+- 21600 0 0"/>
              <a:gd name="G2" fmla="+- 21600 0 0"/>
              <a:gd name="T0" fmla="*/ 0 w 17493"/>
              <a:gd name="T1" fmla="*/ 1855 h 21600"/>
              <a:gd name="T2" fmla="*/ 17493 w 17493"/>
              <a:gd name="T3" fmla="*/ 1845 h 21600"/>
              <a:gd name="T4" fmla="*/ 8758 w 1749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493" h="21600" fill="none" extrusionOk="0">
                <a:moveTo>
                  <a:pt x="0" y="1855"/>
                </a:moveTo>
                <a:cubicBezTo>
                  <a:pt x="2757" y="631"/>
                  <a:pt x="5741" y="-1"/>
                  <a:pt x="8758" y="-1"/>
                </a:cubicBezTo>
                <a:cubicBezTo>
                  <a:pt x="11766" y="-1"/>
                  <a:pt x="14741" y="628"/>
                  <a:pt x="17492" y="1845"/>
                </a:cubicBezTo>
              </a:path>
              <a:path w="17493" h="21600" stroke="0" extrusionOk="0">
                <a:moveTo>
                  <a:pt x="0" y="1855"/>
                </a:moveTo>
                <a:cubicBezTo>
                  <a:pt x="2757" y="631"/>
                  <a:pt x="5741" y="-1"/>
                  <a:pt x="8758" y="-1"/>
                </a:cubicBezTo>
                <a:cubicBezTo>
                  <a:pt x="11766" y="-1"/>
                  <a:pt x="14741" y="628"/>
                  <a:pt x="17492" y="1845"/>
                </a:cubicBezTo>
                <a:lnTo>
                  <a:pt x="8758" y="21600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97" name="Line 365"/>
          <p:cNvSpPr>
            <a:spLocks noChangeShapeType="1"/>
          </p:cNvSpPr>
          <p:nvPr/>
        </p:nvSpPr>
        <p:spPr bwMode="auto">
          <a:xfrm>
            <a:off x="5100639" y="5210176"/>
            <a:ext cx="1587" cy="2016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98" name="Freeform 366"/>
          <p:cNvSpPr>
            <a:spLocks/>
          </p:cNvSpPr>
          <p:nvPr/>
        </p:nvSpPr>
        <p:spPr bwMode="auto">
          <a:xfrm>
            <a:off x="6900863" y="3576639"/>
            <a:ext cx="482600" cy="1076325"/>
          </a:xfrm>
          <a:custGeom>
            <a:avLst/>
            <a:gdLst>
              <a:gd name="T0" fmla="*/ 0 w 304"/>
              <a:gd name="T1" fmla="*/ 0 h 678"/>
              <a:gd name="T2" fmla="*/ 0 w 304"/>
              <a:gd name="T3" fmla="*/ 678 h 678"/>
              <a:gd name="T4" fmla="*/ 304 w 304"/>
              <a:gd name="T5" fmla="*/ 67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" h="678">
                <a:moveTo>
                  <a:pt x="0" y="0"/>
                </a:moveTo>
                <a:lnTo>
                  <a:pt x="0" y="678"/>
                </a:lnTo>
                <a:lnTo>
                  <a:pt x="304" y="678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99" name="Freeform 367"/>
          <p:cNvSpPr>
            <a:spLocks/>
          </p:cNvSpPr>
          <p:nvPr/>
        </p:nvSpPr>
        <p:spPr bwMode="auto">
          <a:xfrm>
            <a:off x="6000751" y="4614863"/>
            <a:ext cx="1471613" cy="290512"/>
          </a:xfrm>
          <a:custGeom>
            <a:avLst/>
            <a:gdLst>
              <a:gd name="T0" fmla="*/ 0 w 927"/>
              <a:gd name="T1" fmla="*/ 0 h 183"/>
              <a:gd name="T2" fmla="*/ 0 w 927"/>
              <a:gd name="T3" fmla="*/ 183 h 183"/>
              <a:gd name="T4" fmla="*/ 927 w 927"/>
              <a:gd name="T5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27" h="183">
                <a:moveTo>
                  <a:pt x="0" y="0"/>
                </a:moveTo>
                <a:lnTo>
                  <a:pt x="0" y="183"/>
                </a:lnTo>
                <a:lnTo>
                  <a:pt x="927" y="183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00" name="Freeform 368"/>
          <p:cNvSpPr>
            <a:spLocks/>
          </p:cNvSpPr>
          <p:nvPr/>
        </p:nvSpPr>
        <p:spPr bwMode="auto">
          <a:xfrm>
            <a:off x="5100639" y="5172076"/>
            <a:ext cx="2446337" cy="873125"/>
          </a:xfrm>
          <a:custGeom>
            <a:avLst/>
            <a:gdLst>
              <a:gd name="T0" fmla="*/ 1541 w 1541"/>
              <a:gd name="T1" fmla="*/ 0 h 550"/>
              <a:gd name="T2" fmla="*/ 0 w 1541"/>
              <a:gd name="T3" fmla="*/ 550 h 550"/>
              <a:gd name="T4" fmla="*/ 0 w 1541"/>
              <a:gd name="T5" fmla="*/ 359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41" h="550">
                <a:moveTo>
                  <a:pt x="1541" y="0"/>
                </a:moveTo>
                <a:lnTo>
                  <a:pt x="0" y="550"/>
                </a:lnTo>
                <a:lnTo>
                  <a:pt x="0" y="359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01" name="Rectangle 369"/>
          <p:cNvSpPr>
            <a:spLocks noChangeArrowheads="1"/>
          </p:cNvSpPr>
          <p:nvPr/>
        </p:nvSpPr>
        <p:spPr bwMode="auto">
          <a:xfrm>
            <a:off x="7396163" y="4197351"/>
            <a:ext cx="493712" cy="239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02" name="Rectangle 370"/>
          <p:cNvSpPr>
            <a:spLocks noChangeArrowheads="1"/>
          </p:cNvSpPr>
          <p:nvPr/>
        </p:nvSpPr>
        <p:spPr bwMode="auto">
          <a:xfrm>
            <a:off x="7446964" y="4221163"/>
            <a:ext cx="320675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Geneva" charset="0"/>
              </a:rPr>
              <a:t>Red</a:t>
            </a:r>
            <a:endParaRPr lang="en-US" altLang="en-US"/>
          </a:p>
        </p:txBody>
      </p:sp>
      <p:sp>
        <p:nvSpPr>
          <p:cNvPr id="18803" name="Rectangle 371"/>
          <p:cNvSpPr>
            <a:spLocks noChangeArrowheads="1"/>
          </p:cNvSpPr>
          <p:nvPr/>
        </p:nvSpPr>
        <p:spPr bwMode="auto">
          <a:xfrm>
            <a:off x="7421563" y="5260976"/>
            <a:ext cx="544512" cy="239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04" name="Rectangle 372"/>
          <p:cNvSpPr>
            <a:spLocks noChangeArrowheads="1"/>
          </p:cNvSpPr>
          <p:nvPr/>
        </p:nvSpPr>
        <p:spPr bwMode="auto">
          <a:xfrm>
            <a:off x="7472364" y="5284788"/>
            <a:ext cx="365125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Geneva" charset="0"/>
              </a:rPr>
              <a:t>Blue</a:t>
            </a:r>
            <a:endParaRPr lang="en-US" altLang="en-US"/>
          </a:p>
        </p:txBody>
      </p:sp>
      <p:sp>
        <p:nvSpPr>
          <p:cNvPr id="18805" name="Rectangle 373"/>
          <p:cNvSpPr>
            <a:spLocks noChangeArrowheads="1"/>
          </p:cNvSpPr>
          <p:nvPr/>
        </p:nvSpPr>
        <p:spPr bwMode="auto">
          <a:xfrm>
            <a:off x="3884613" y="3197226"/>
            <a:ext cx="241300" cy="239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06" name="Rectangle 374"/>
          <p:cNvSpPr>
            <a:spLocks noChangeArrowheads="1"/>
          </p:cNvSpPr>
          <p:nvPr/>
        </p:nvSpPr>
        <p:spPr bwMode="auto">
          <a:xfrm>
            <a:off x="3935413" y="3221038"/>
            <a:ext cx="12700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Geneva" charset="0"/>
              </a:rPr>
              <a:t>N</a:t>
            </a:r>
            <a:endParaRPr lang="en-US" altLang="en-US"/>
          </a:p>
        </p:txBody>
      </p:sp>
      <p:sp>
        <p:nvSpPr>
          <p:cNvPr id="18807" name="Rectangle 375"/>
          <p:cNvSpPr>
            <a:spLocks noChangeArrowheads="1"/>
          </p:cNvSpPr>
          <p:nvPr/>
        </p:nvSpPr>
        <p:spPr bwMode="auto">
          <a:xfrm>
            <a:off x="4835526" y="2184401"/>
            <a:ext cx="239713" cy="239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08" name="Rectangle 376"/>
          <p:cNvSpPr>
            <a:spLocks noChangeArrowheads="1"/>
          </p:cNvSpPr>
          <p:nvPr/>
        </p:nvSpPr>
        <p:spPr bwMode="auto">
          <a:xfrm>
            <a:off x="4886325" y="2209800"/>
            <a:ext cx="12700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Geneva" charset="0"/>
              </a:rPr>
              <a:t>N</a:t>
            </a:r>
            <a:endParaRPr lang="en-US" altLang="en-US"/>
          </a:p>
        </p:txBody>
      </p:sp>
      <p:sp>
        <p:nvSpPr>
          <p:cNvPr id="18809" name="Rectangle 377"/>
          <p:cNvSpPr>
            <a:spLocks noChangeArrowheads="1"/>
          </p:cNvSpPr>
          <p:nvPr/>
        </p:nvSpPr>
        <p:spPr bwMode="auto">
          <a:xfrm>
            <a:off x="3022600" y="4197351"/>
            <a:ext cx="241300" cy="239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10" name="Rectangle 378"/>
          <p:cNvSpPr>
            <a:spLocks noChangeArrowheads="1"/>
          </p:cNvSpPr>
          <p:nvPr/>
        </p:nvSpPr>
        <p:spPr bwMode="auto">
          <a:xfrm>
            <a:off x="3073400" y="4221163"/>
            <a:ext cx="12700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Geneva" charset="0"/>
              </a:rPr>
              <a:t>N</a:t>
            </a:r>
            <a:endParaRPr lang="en-US" altLang="en-US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True Color Display</a:t>
            </a:r>
            <a:br>
              <a:rPr lang="en-US" altLang="en-US"/>
            </a:br>
            <a:r>
              <a:rPr lang="en-US" altLang="en-US"/>
              <a:t>24 bitplanes, 8 bits R/G/B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7315200" y="1905000"/>
            <a:ext cx="21774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Tahoma" charset="0"/>
              </a:rPr>
              <a:t>2^24 = 16,777,216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E87DE1-306B-E649-BE28-0DDB7F070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06255481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2" name="Rectangle 86"/>
          <p:cNvSpPr>
            <a:spLocks noChangeArrowheads="1"/>
          </p:cNvSpPr>
          <p:nvPr/>
        </p:nvSpPr>
        <p:spPr bwMode="auto">
          <a:xfrm>
            <a:off x="3073400" y="5410201"/>
            <a:ext cx="545623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Tahoma" charset="0"/>
              </a:rPr>
              <a:t>LUT  Video look-up table organization.  A pixel with value 67 </a:t>
            </a:r>
            <a:endParaRPr lang="en-US" altLang="en-US">
              <a:latin typeface="Tahoma" charset="0"/>
            </a:endParaRPr>
          </a:p>
        </p:txBody>
      </p:sp>
      <p:sp>
        <p:nvSpPr>
          <p:cNvPr id="19543" name="Rectangle 87"/>
          <p:cNvSpPr>
            <a:spLocks noChangeArrowheads="1"/>
          </p:cNvSpPr>
          <p:nvPr/>
        </p:nvSpPr>
        <p:spPr bwMode="auto">
          <a:xfrm>
            <a:off x="3073400" y="5597526"/>
            <a:ext cx="60388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Tahoma" charset="0"/>
              </a:rPr>
              <a:t>(binary 01000011) is displayed on the screen with the red electron </a:t>
            </a:r>
            <a:endParaRPr lang="en-US" altLang="en-US">
              <a:latin typeface="Tahoma" charset="0"/>
            </a:endParaRPr>
          </a:p>
        </p:txBody>
      </p:sp>
      <p:sp>
        <p:nvSpPr>
          <p:cNvPr id="19544" name="Rectangle 88"/>
          <p:cNvSpPr>
            <a:spLocks noChangeArrowheads="1"/>
          </p:cNvSpPr>
          <p:nvPr/>
        </p:nvSpPr>
        <p:spPr bwMode="auto">
          <a:xfrm>
            <a:off x="3073401" y="5786438"/>
            <a:ext cx="662781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Tahoma" charset="0"/>
              </a:rPr>
              <a:t>gun at 9/15 of maximum, green at 10/15, and blue at 1/15.  This look-up </a:t>
            </a:r>
            <a:endParaRPr lang="en-US" altLang="en-US">
              <a:latin typeface="Tahoma" charset="0"/>
            </a:endParaRPr>
          </a:p>
        </p:txBody>
      </p:sp>
      <p:sp>
        <p:nvSpPr>
          <p:cNvPr id="19545" name="Rectangle 89"/>
          <p:cNvSpPr>
            <a:spLocks noChangeArrowheads="1"/>
          </p:cNvSpPr>
          <p:nvPr/>
        </p:nvSpPr>
        <p:spPr bwMode="auto">
          <a:xfrm>
            <a:off x="3073401" y="5973763"/>
            <a:ext cx="58594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Tahoma" charset="0"/>
              </a:rPr>
              <a:t>table is shown with 12 bits per entry.  Up to 24 bits per entry are </a:t>
            </a:r>
            <a:endParaRPr lang="en-US" altLang="en-US">
              <a:latin typeface="Tahoma" charset="0"/>
            </a:endParaRPr>
          </a:p>
        </p:txBody>
      </p:sp>
      <p:sp>
        <p:nvSpPr>
          <p:cNvPr id="19546" name="Rectangle 90"/>
          <p:cNvSpPr>
            <a:spLocks noChangeArrowheads="1"/>
          </p:cNvSpPr>
          <p:nvPr/>
        </p:nvSpPr>
        <p:spPr bwMode="auto">
          <a:xfrm>
            <a:off x="3073401" y="6162676"/>
            <a:ext cx="8223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Tahoma" charset="0"/>
              </a:rPr>
              <a:t>common.</a:t>
            </a:r>
            <a:endParaRPr lang="en-US" altLang="en-US">
              <a:latin typeface="Tahoma" charset="0"/>
            </a:endParaRP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2655888" y="2643188"/>
            <a:ext cx="1625600" cy="18986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 flipV="1">
            <a:off x="2655888" y="1912938"/>
            <a:ext cx="614362" cy="742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476" name="Group 20"/>
          <p:cNvGrpSpPr>
            <a:grpSpLocks/>
          </p:cNvGrpSpPr>
          <p:nvPr/>
        </p:nvGrpSpPr>
        <p:grpSpPr bwMode="auto">
          <a:xfrm>
            <a:off x="3065465" y="3028950"/>
            <a:ext cx="842963" cy="939800"/>
            <a:chOff x="971" y="1908"/>
            <a:chExt cx="531" cy="592"/>
          </a:xfrm>
        </p:grpSpPr>
        <p:sp>
          <p:nvSpPr>
            <p:cNvPr id="19463" name="Line 7"/>
            <p:cNvSpPr>
              <a:spLocks noChangeShapeType="1"/>
            </p:cNvSpPr>
            <p:nvPr/>
          </p:nvSpPr>
          <p:spPr bwMode="auto">
            <a:xfrm flipV="1">
              <a:off x="1100" y="1908"/>
              <a:ext cx="360" cy="44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4" name="Rectangle 8"/>
            <p:cNvSpPr>
              <a:spLocks noChangeArrowheads="1"/>
            </p:cNvSpPr>
            <p:nvPr/>
          </p:nvSpPr>
          <p:spPr bwMode="auto">
            <a:xfrm>
              <a:off x="971" y="2342"/>
              <a:ext cx="121" cy="143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5" name="Line 9"/>
            <p:cNvSpPr>
              <a:spLocks noChangeShapeType="1"/>
            </p:cNvSpPr>
            <p:nvPr/>
          </p:nvSpPr>
          <p:spPr bwMode="auto">
            <a:xfrm flipV="1">
              <a:off x="971" y="1908"/>
              <a:ext cx="360" cy="44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6" name="Line 10"/>
            <p:cNvSpPr>
              <a:spLocks noChangeShapeType="1"/>
            </p:cNvSpPr>
            <p:nvPr/>
          </p:nvSpPr>
          <p:spPr bwMode="auto">
            <a:xfrm flipV="1">
              <a:off x="1100" y="2055"/>
              <a:ext cx="360" cy="44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7" name="Rectangle 11"/>
            <p:cNvSpPr>
              <a:spLocks noChangeArrowheads="1"/>
            </p:cNvSpPr>
            <p:nvPr/>
          </p:nvSpPr>
          <p:spPr bwMode="auto">
            <a:xfrm>
              <a:off x="1064" y="2308"/>
              <a:ext cx="15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900">
                  <a:solidFill>
                    <a:srgbClr val="000000"/>
                  </a:solidFill>
                  <a:latin typeface="Tahoma" charset="0"/>
                </a:rPr>
                <a:t>0</a:t>
              </a:r>
            </a:p>
          </p:txBody>
        </p:sp>
        <p:sp>
          <p:nvSpPr>
            <p:cNvPr id="19468" name="Rectangle 12"/>
            <p:cNvSpPr>
              <a:spLocks noChangeArrowheads="1"/>
            </p:cNvSpPr>
            <p:nvPr/>
          </p:nvSpPr>
          <p:spPr bwMode="auto">
            <a:xfrm>
              <a:off x="1100" y="2266"/>
              <a:ext cx="15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900">
                  <a:solidFill>
                    <a:srgbClr val="000000"/>
                  </a:solidFill>
                  <a:latin typeface="Tahoma" charset="0"/>
                </a:rPr>
                <a:t>1</a:t>
              </a:r>
            </a:p>
          </p:txBody>
        </p:sp>
        <p:sp>
          <p:nvSpPr>
            <p:cNvPr id="19469" name="Rectangle 13"/>
            <p:cNvSpPr>
              <a:spLocks noChangeArrowheads="1"/>
            </p:cNvSpPr>
            <p:nvPr/>
          </p:nvSpPr>
          <p:spPr bwMode="auto">
            <a:xfrm>
              <a:off x="1138" y="2216"/>
              <a:ext cx="15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900">
                  <a:solidFill>
                    <a:srgbClr val="000000"/>
                  </a:solidFill>
                  <a:latin typeface="Tahoma" charset="0"/>
                </a:rPr>
                <a:t>0</a:t>
              </a:r>
            </a:p>
          </p:txBody>
        </p:sp>
        <p:sp>
          <p:nvSpPr>
            <p:cNvPr id="19470" name="Rectangle 14"/>
            <p:cNvSpPr>
              <a:spLocks noChangeArrowheads="1"/>
            </p:cNvSpPr>
            <p:nvPr/>
          </p:nvSpPr>
          <p:spPr bwMode="auto">
            <a:xfrm>
              <a:off x="1172" y="2174"/>
              <a:ext cx="15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900">
                  <a:solidFill>
                    <a:srgbClr val="000000"/>
                  </a:solidFill>
                  <a:latin typeface="Tahoma" charset="0"/>
                </a:rPr>
                <a:t>0</a:t>
              </a:r>
            </a:p>
          </p:txBody>
        </p:sp>
        <p:sp>
          <p:nvSpPr>
            <p:cNvPr id="19471" name="Rectangle 15"/>
            <p:cNvSpPr>
              <a:spLocks noChangeArrowheads="1"/>
            </p:cNvSpPr>
            <p:nvPr/>
          </p:nvSpPr>
          <p:spPr bwMode="auto">
            <a:xfrm>
              <a:off x="1217" y="2115"/>
              <a:ext cx="15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900">
                  <a:solidFill>
                    <a:srgbClr val="000000"/>
                  </a:solidFill>
                  <a:latin typeface="Tahoma" charset="0"/>
                </a:rPr>
                <a:t>0</a:t>
              </a:r>
            </a:p>
          </p:txBody>
        </p:sp>
        <p:sp>
          <p:nvSpPr>
            <p:cNvPr id="19472" name="Rectangle 16"/>
            <p:cNvSpPr>
              <a:spLocks noChangeArrowheads="1"/>
            </p:cNvSpPr>
            <p:nvPr/>
          </p:nvSpPr>
          <p:spPr bwMode="auto">
            <a:xfrm>
              <a:off x="1269" y="2065"/>
              <a:ext cx="15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900">
                  <a:solidFill>
                    <a:srgbClr val="000000"/>
                  </a:solidFill>
                  <a:latin typeface="Tahoma" charset="0"/>
                </a:rPr>
                <a:t>0</a:t>
              </a:r>
            </a:p>
          </p:txBody>
        </p:sp>
        <p:sp>
          <p:nvSpPr>
            <p:cNvPr id="19473" name="Rectangle 17"/>
            <p:cNvSpPr>
              <a:spLocks noChangeArrowheads="1"/>
            </p:cNvSpPr>
            <p:nvPr/>
          </p:nvSpPr>
          <p:spPr bwMode="auto">
            <a:xfrm>
              <a:off x="1304" y="2015"/>
              <a:ext cx="15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900">
                  <a:solidFill>
                    <a:srgbClr val="000000"/>
                  </a:solidFill>
                  <a:latin typeface="Tahoma" charset="0"/>
                </a:rPr>
                <a:t>1</a:t>
              </a:r>
            </a:p>
          </p:txBody>
        </p:sp>
        <p:sp>
          <p:nvSpPr>
            <p:cNvPr id="19474" name="Rectangle 18"/>
            <p:cNvSpPr>
              <a:spLocks noChangeArrowheads="1"/>
            </p:cNvSpPr>
            <p:nvPr/>
          </p:nvSpPr>
          <p:spPr bwMode="auto">
            <a:xfrm>
              <a:off x="1348" y="1963"/>
              <a:ext cx="15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900">
                  <a:solidFill>
                    <a:srgbClr val="000000"/>
                  </a:solidFill>
                  <a:latin typeface="Tahoma" charset="0"/>
                </a:rPr>
                <a:t>1</a:t>
              </a:r>
            </a:p>
          </p:txBody>
        </p:sp>
        <p:sp>
          <p:nvSpPr>
            <p:cNvPr id="19475" name="Freeform 19"/>
            <p:cNvSpPr>
              <a:spLocks/>
            </p:cNvSpPr>
            <p:nvPr/>
          </p:nvSpPr>
          <p:spPr bwMode="auto">
            <a:xfrm>
              <a:off x="1338" y="1914"/>
              <a:ext cx="130" cy="151"/>
            </a:xfrm>
            <a:custGeom>
              <a:avLst/>
              <a:gdLst>
                <a:gd name="T0" fmla="*/ 0 w 130"/>
                <a:gd name="T1" fmla="*/ 0 h 151"/>
                <a:gd name="T2" fmla="*/ 129 w 130"/>
                <a:gd name="T3" fmla="*/ 0 h 151"/>
                <a:gd name="T4" fmla="*/ 129 w 130"/>
                <a:gd name="T5" fmla="*/ 15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151">
                  <a:moveTo>
                    <a:pt x="0" y="0"/>
                  </a:moveTo>
                  <a:lnTo>
                    <a:pt x="129" y="0"/>
                  </a:lnTo>
                  <a:lnTo>
                    <a:pt x="129" y="15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477" name="Line 21"/>
          <p:cNvSpPr>
            <a:spLocks noChangeShapeType="1"/>
          </p:cNvSpPr>
          <p:nvPr/>
        </p:nvSpPr>
        <p:spPr bwMode="auto">
          <a:xfrm flipV="1">
            <a:off x="4295776" y="1912938"/>
            <a:ext cx="614363" cy="742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8" name="Line 22"/>
          <p:cNvSpPr>
            <a:spLocks noChangeShapeType="1"/>
          </p:cNvSpPr>
          <p:nvPr/>
        </p:nvSpPr>
        <p:spPr bwMode="auto">
          <a:xfrm flipV="1">
            <a:off x="4295776" y="3824288"/>
            <a:ext cx="614363" cy="7413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9" name="Freeform 23"/>
          <p:cNvSpPr>
            <a:spLocks/>
          </p:cNvSpPr>
          <p:nvPr/>
        </p:nvSpPr>
        <p:spPr bwMode="auto">
          <a:xfrm>
            <a:off x="3263901" y="1919289"/>
            <a:ext cx="1641475" cy="1912937"/>
          </a:xfrm>
          <a:custGeom>
            <a:avLst/>
            <a:gdLst>
              <a:gd name="T0" fmla="*/ 0 w 1034"/>
              <a:gd name="T1" fmla="*/ 0 h 1205"/>
              <a:gd name="T2" fmla="*/ 1033 w 1034"/>
              <a:gd name="T3" fmla="*/ 0 h 1205"/>
              <a:gd name="T4" fmla="*/ 1033 w 1034"/>
              <a:gd name="T5" fmla="*/ 1204 h 1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34" h="1205">
                <a:moveTo>
                  <a:pt x="0" y="0"/>
                </a:moveTo>
                <a:lnTo>
                  <a:pt x="1033" y="0"/>
                </a:lnTo>
                <a:lnTo>
                  <a:pt x="1033" y="120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80" name="Rectangle 24"/>
          <p:cNvSpPr>
            <a:spLocks noChangeArrowheads="1"/>
          </p:cNvSpPr>
          <p:nvPr/>
        </p:nvSpPr>
        <p:spPr bwMode="auto">
          <a:xfrm>
            <a:off x="3600450" y="3467101"/>
            <a:ext cx="336632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67</a:t>
            </a:r>
          </a:p>
        </p:txBody>
      </p:sp>
      <p:sp>
        <p:nvSpPr>
          <p:cNvPr id="19481" name="Arc 25"/>
          <p:cNvSpPr>
            <a:spLocks/>
          </p:cNvSpPr>
          <p:nvPr/>
        </p:nvSpPr>
        <p:spPr bwMode="auto">
          <a:xfrm>
            <a:off x="5154613" y="3508375"/>
            <a:ext cx="165100" cy="153988"/>
          </a:xfrm>
          <a:custGeom>
            <a:avLst/>
            <a:gdLst>
              <a:gd name="G0" fmla="+- 21600 0 0"/>
              <a:gd name="G1" fmla="+- 8760 0 0"/>
              <a:gd name="G2" fmla="+- 21600 0 0"/>
              <a:gd name="T0" fmla="*/ 1727 w 21600"/>
              <a:gd name="T1" fmla="*/ 17224 h 17224"/>
              <a:gd name="T2" fmla="*/ 1856 w 21600"/>
              <a:gd name="T3" fmla="*/ 0 h 17224"/>
              <a:gd name="T4" fmla="*/ 21600 w 21600"/>
              <a:gd name="T5" fmla="*/ 8760 h 17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224" fill="none" extrusionOk="0">
                <a:moveTo>
                  <a:pt x="1727" y="17223"/>
                </a:moveTo>
                <a:cubicBezTo>
                  <a:pt x="587" y="14547"/>
                  <a:pt x="0" y="11668"/>
                  <a:pt x="0" y="8760"/>
                </a:cubicBezTo>
                <a:cubicBezTo>
                  <a:pt x="0" y="5742"/>
                  <a:pt x="632" y="2758"/>
                  <a:pt x="1856" y="0"/>
                </a:cubicBezTo>
              </a:path>
              <a:path w="21600" h="17224" stroke="0" extrusionOk="0">
                <a:moveTo>
                  <a:pt x="1727" y="17223"/>
                </a:moveTo>
                <a:cubicBezTo>
                  <a:pt x="587" y="14547"/>
                  <a:pt x="0" y="11668"/>
                  <a:pt x="0" y="8760"/>
                </a:cubicBezTo>
                <a:cubicBezTo>
                  <a:pt x="0" y="5742"/>
                  <a:pt x="632" y="2758"/>
                  <a:pt x="1856" y="0"/>
                </a:cubicBezTo>
                <a:lnTo>
                  <a:pt x="21600" y="876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016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2" name="Line 26"/>
          <p:cNvSpPr>
            <a:spLocks noChangeShapeType="1"/>
          </p:cNvSpPr>
          <p:nvPr/>
        </p:nvSpPr>
        <p:spPr bwMode="auto">
          <a:xfrm>
            <a:off x="4335464" y="3590925"/>
            <a:ext cx="8143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3" name="Line 27"/>
          <p:cNvSpPr>
            <a:spLocks noChangeShapeType="1"/>
          </p:cNvSpPr>
          <p:nvPr/>
        </p:nvSpPr>
        <p:spPr bwMode="auto">
          <a:xfrm>
            <a:off x="3983039" y="3590925"/>
            <a:ext cx="2571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4" name="Rectangle 28"/>
          <p:cNvSpPr>
            <a:spLocks noChangeArrowheads="1"/>
          </p:cNvSpPr>
          <p:nvPr/>
        </p:nvSpPr>
        <p:spPr bwMode="auto">
          <a:xfrm>
            <a:off x="8391525" y="2643188"/>
            <a:ext cx="1625600" cy="18986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5" name="Rectangle 29"/>
          <p:cNvSpPr>
            <a:spLocks noChangeArrowheads="1"/>
          </p:cNvSpPr>
          <p:nvPr/>
        </p:nvSpPr>
        <p:spPr bwMode="auto">
          <a:xfrm>
            <a:off x="5524500" y="3000375"/>
            <a:ext cx="908050" cy="13017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6" name="Rectangle 30"/>
          <p:cNvSpPr>
            <a:spLocks noChangeArrowheads="1"/>
          </p:cNvSpPr>
          <p:nvPr/>
        </p:nvSpPr>
        <p:spPr bwMode="auto">
          <a:xfrm>
            <a:off x="5454651" y="3729038"/>
            <a:ext cx="932949" cy="22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solidFill>
                  <a:srgbClr val="000000"/>
                </a:solidFill>
                <a:latin typeface="Tahoma" charset="0"/>
              </a:rPr>
              <a:t>100110100001</a:t>
            </a:r>
          </a:p>
        </p:txBody>
      </p:sp>
      <p:sp>
        <p:nvSpPr>
          <p:cNvPr id="19487" name="Rectangle 31"/>
          <p:cNvSpPr>
            <a:spLocks noChangeArrowheads="1"/>
          </p:cNvSpPr>
          <p:nvPr/>
        </p:nvSpPr>
        <p:spPr bwMode="auto">
          <a:xfrm>
            <a:off x="5353051" y="4206875"/>
            <a:ext cx="245261" cy="22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solidFill>
                  <a:srgbClr val="000000"/>
                </a:solidFill>
                <a:latin typeface="Tahoma" charset="0"/>
              </a:rPr>
              <a:t>0</a:t>
            </a:r>
          </a:p>
        </p:txBody>
      </p:sp>
      <p:sp>
        <p:nvSpPr>
          <p:cNvPr id="19488" name="Rectangle 32"/>
          <p:cNvSpPr>
            <a:spLocks noChangeArrowheads="1"/>
          </p:cNvSpPr>
          <p:nvPr/>
        </p:nvSpPr>
        <p:spPr bwMode="auto">
          <a:xfrm>
            <a:off x="5284788" y="3729038"/>
            <a:ext cx="307778" cy="22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solidFill>
                  <a:srgbClr val="000000"/>
                </a:solidFill>
                <a:latin typeface="Tahoma" charset="0"/>
              </a:rPr>
              <a:t>67</a:t>
            </a:r>
          </a:p>
        </p:txBody>
      </p:sp>
      <p:sp>
        <p:nvSpPr>
          <p:cNvPr id="19489" name="Rectangle 33"/>
          <p:cNvSpPr>
            <a:spLocks noChangeArrowheads="1"/>
          </p:cNvSpPr>
          <p:nvPr/>
        </p:nvSpPr>
        <p:spPr bwMode="auto">
          <a:xfrm>
            <a:off x="5216526" y="2894013"/>
            <a:ext cx="370295" cy="22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solidFill>
                  <a:srgbClr val="000000"/>
                </a:solidFill>
                <a:latin typeface="Tahoma" charset="0"/>
              </a:rPr>
              <a:t>255</a:t>
            </a:r>
          </a:p>
        </p:txBody>
      </p:sp>
      <p:sp>
        <p:nvSpPr>
          <p:cNvPr id="19490" name="Arc 34"/>
          <p:cNvSpPr>
            <a:spLocks/>
          </p:cNvSpPr>
          <p:nvPr/>
        </p:nvSpPr>
        <p:spPr bwMode="auto">
          <a:xfrm>
            <a:off x="6691313" y="3627439"/>
            <a:ext cx="165100" cy="153987"/>
          </a:xfrm>
          <a:custGeom>
            <a:avLst/>
            <a:gdLst>
              <a:gd name="G0" fmla="+- 21600 0 0"/>
              <a:gd name="G1" fmla="+- 8760 0 0"/>
              <a:gd name="G2" fmla="+- 21600 0 0"/>
              <a:gd name="T0" fmla="*/ 1727 w 21600"/>
              <a:gd name="T1" fmla="*/ 17224 h 17224"/>
              <a:gd name="T2" fmla="*/ 1856 w 21600"/>
              <a:gd name="T3" fmla="*/ 0 h 17224"/>
              <a:gd name="T4" fmla="*/ 21600 w 21600"/>
              <a:gd name="T5" fmla="*/ 8760 h 17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224" fill="none" extrusionOk="0">
                <a:moveTo>
                  <a:pt x="1727" y="17223"/>
                </a:moveTo>
                <a:cubicBezTo>
                  <a:pt x="587" y="14547"/>
                  <a:pt x="0" y="11668"/>
                  <a:pt x="0" y="8760"/>
                </a:cubicBezTo>
                <a:cubicBezTo>
                  <a:pt x="0" y="5742"/>
                  <a:pt x="632" y="2758"/>
                  <a:pt x="1856" y="0"/>
                </a:cubicBezTo>
              </a:path>
              <a:path w="21600" h="17224" stroke="0" extrusionOk="0">
                <a:moveTo>
                  <a:pt x="1727" y="17223"/>
                </a:moveTo>
                <a:cubicBezTo>
                  <a:pt x="587" y="14547"/>
                  <a:pt x="0" y="11668"/>
                  <a:pt x="0" y="8760"/>
                </a:cubicBezTo>
                <a:cubicBezTo>
                  <a:pt x="0" y="5742"/>
                  <a:pt x="632" y="2758"/>
                  <a:pt x="1856" y="0"/>
                </a:cubicBezTo>
                <a:lnTo>
                  <a:pt x="21600" y="876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1" name="Line 35"/>
          <p:cNvSpPr>
            <a:spLocks noChangeShapeType="1"/>
          </p:cNvSpPr>
          <p:nvPr/>
        </p:nvSpPr>
        <p:spPr bwMode="auto">
          <a:xfrm>
            <a:off x="6543676" y="3709988"/>
            <a:ext cx="1428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2" name="Rectangle 36"/>
          <p:cNvSpPr>
            <a:spLocks noChangeArrowheads="1"/>
          </p:cNvSpPr>
          <p:nvPr/>
        </p:nvSpPr>
        <p:spPr bwMode="auto">
          <a:xfrm>
            <a:off x="6958014" y="3598864"/>
            <a:ext cx="941387" cy="2254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3" name="Rectangle 37"/>
          <p:cNvSpPr>
            <a:spLocks noChangeArrowheads="1"/>
          </p:cNvSpPr>
          <p:nvPr/>
        </p:nvSpPr>
        <p:spPr bwMode="auto">
          <a:xfrm>
            <a:off x="6889750" y="3609975"/>
            <a:ext cx="432812" cy="22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solidFill>
                  <a:srgbClr val="000000"/>
                </a:solidFill>
                <a:latin typeface="Tahoma" charset="0"/>
              </a:rPr>
              <a:t>1001</a:t>
            </a:r>
          </a:p>
        </p:txBody>
      </p:sp>
      <p:sp>
        <p:nvSpPr>
          <p:cNvPr id="19494" name="Rectangle 38"/>
          <p:cNvSpPr>
            <a:spLocks noChangeArrowheads="1"/>
          </p:cNvSpPr>
          <p:nvPr/>
        </p:nvSpPr>
        <p:spPr bwMode="auto">
          <a:xfrm>
            <a:off x="7196138" y="3609975"/>
            <a:ext cx="432812" cy="22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solidFill>
                  <a:srgbClr val="000000"/>
                </a:solidFill>
                <a:latin typeface="Tahoma" charset="0"/>
              </a:rPr>
              <a:t>1010</a:t>
            </a:r>
          </a:p>
        </p:txBody>
      </p:sp>
      <p:sp>
        <p:nvSpPr>
          <p:cNvPr id="19495" name="Rectangle 39"/>
          <p:cNvSpPr>
            <a:spLocks noChangeArrowheads="1"/>
          </p:cNvSpPr>
          <p:nvPr/>
        </p:nvSpPr>
        <p:spPr bwMode="auto">
          <a:xfrm>
            <a:off x="7526338" y="3609975"/>
            <a:ext cx="432812" cy="22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solidFill>
                  <a:srgbClr val="000000"/>
                </a:solidFill>
                <a:latin typeface="Tahoma" charset="0"/>
              </a:rPr>
              <a:t>0001</a:t>
            </a:r>
          </a:p>
        </p:txBody>
      </p:sp>
      <p:sp>
        <p:nvSpPr>
          <p:cNvPr id="19496" name="Line 40"/>
          <p:cNvSpPr>
            <a:spLocks noChangeShapeType="1"/>
          </p:cNvSpPr>
          <p:nvPr/>
        </p:nvSpPr>
        <p:spPr bwMode="auto">
          <a:xfrm>
            <a:off x="7277100" y="3611564"/>
            <a:ext cx="0" cy="2000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7" name="Line 41"/>
          <p:cNvSpPr>
            <a:spLocks noChangeShapeType="1"/>
          </p:cNvSpPr>
          <p:nvPr/>
        </p:nvSpPr>
        <p:spPr bwMode="auto">
          <a:xfrm>
            <a:off x="7594600" y="3611564"/>
            <a:ext cx="0" cy="2000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8" name="Line 42"/>
          <p:cNvSpPr>
            <a:spLocks noChangeShapeType="1"/>
          </p:cNvSpPr>
          <p:nvPr/>
        </p:nvSpPr>
        <p:spPr bwMode="auto">
          <a:xfrm>
            <a:off x="5535613" y="3770313"/>
            <a:ext cx="9080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9" name="Line 43"/>
          <p:cNvSpPr>
            <a:spLocks noChangeShapeType="1"/>
          </p:cNvSpPr>
          <p:nvPr/>
        </p:nvSpPr>
        <p:spPr bwMode="auto">
          <a:xfrm>
            <a:off x="5524501" y="3916363"/>
            <a:ext cx="9064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0" name="Rectangle 44"/>
          <p:cNvSpPr>
            <a:spLocks noChangeArrowheads="1"/>
          </p:cNvSpPr>
          <p:nvPr/>
        </p:nvSpPr>
        <p:spPr bwMode="auto">
          <a:xfrm>
            <a:off x="6991351" y="3851276"/>
            <a:ext cx="270909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R</a:t>
            </a:r>
          </a:p>
        </p:txBody>
      </p:sp>
      <p:sp>
        <p:nvSpPr>
          <p:cNvPr id="19501" name="Rectangle 45"/>
          <p:cNvSpPr>
            <a:spLocks noChangeArrowheads="1"/>
          </p:cNvSpPr>
          <p:nvPr/>
        </p:nvSpPr>
        <p:spPr bwMode="auto">
          <a:xfrm>
            <a:off x="7286626" y="3851276"/>
            <a:ext cx="277321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G</a:t>
            </a:r>
          </a:p>
        </p:txBody>
      </p:sp>
      <p:sp>
        <p:nvSpPr>
          <p:cNvPr id="19502" name="Rectangle 46"/>
          <p:cNvSpPr>
            <a:spLocks noChangeArrowheads="1"/>
          </p:cNvSpPr>
          <p:nvPr/>
        </p:nvSpPr>
        <p:spPr bwMode="auto">
          <a:xfrm>
            <a:off x="7616826" y="3838576"/>
            <a:ext cx="266099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B</a:t>
            </a:r>
          </a:p>
        </p:txBody>
      </p:sp>
      <p:sp>
        <p:nvSpPr>
          <p:cNvPr id="19503" name="Line 47"/>
          <p:cNvSpPr>
            <a:spLocks noChangeShapeType="1"/>
          </p:cNvSpPr>
          <p:nvPr/>
        </p:nvSpPr>
        <p:spPr bwMode="auto">
          <a:xfrm flipV="1">
            <a:off x="7772400" y="3206751"/>
            <a:ext cx="0" cy="3984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4" name="Line 48"/>
          <p:cNvSpPr>
            <a:spLocks noChangeShapeType="1"/>
          </p:cNvSpPr>
          <p:nvPr/>
        </p:nvSpPr>
        <p:spPr bwMode="auto">
          <a:xfrm flipV="1">
            <a:off x="7464425" y="2968625"/>
            <a:ext cx="0" cy="636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5" name="Line 49"/>
          <p:cNvSpPr>
            <a:spLocks noChangeShapeType="1"/>
          </p:cNvSpPr>
          <p:nvPr/>
        </p:nvSpPr>
        <p:spPr bwMode="auto">
          <a:xfrm flipV="1">
            <a:off x="7158038" y="2728913"/>
            <a:ext cx="0" cy="8763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6" name="Arc 50"/>
          <p:cNvSpPr>
            <a:spLocks/>
          </p:cNvSpPr>
          <p:nvPr/>
        </p:nvSpPr>
        <p:spPr bwMode="auto">
          <a:xfrm>
            <a:off x="8239125" y="3136900"/>
            <a:ext cx="165100" cy="153988"/>
          </a:xfrm>
          <a:custGeom>
            <a:avLst/>
            <a:gdLst>
              <a:gd name="G0" fmla="+- 21600 0 0"/>
              <a:gd name="G1" fmla="+- 8760 0 0"/>
              <a:gd name="G2" fmla="+- 21600 0 0"/>
              <a:gd name="T0" fmla="*/ 1727 w 21600"/>
              <a:gd name="T1" fmla="*/ 17224 h 17224"/>
              <a:gd name="T2" fmla="*/ 1856 w 21600"/>
              <a:gd name="T3" fmla="*/ 0 h 17224"/>
              <a:gd name="T4" fmla="*/ 21600 w 21600"/>
              <a:gd name="T5" fmla="*/ 8760 h 17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224" fill="none" extrusionOk="0">
                <a:moveTo>
                  <a:pt x="1727" y="17223"/>
                </a:moveTo>
                <a:cubicBezTo>
                  <a:pt x="587" y="14547"/>
                  <a:pt x="0" y="11668"/>
                  <a:pt x="0" y="8760"/>
                </a:cubicBezTo>
                <a:cubicBezTo>
                  <a:pt x="0" y="5742"/>
                  <a:pt x="632" y="2758"/>
                  <a:pt x="1856" y="0"/>
                </a:cubicBezTo>
              </a:path>
              <a:path w="21600" h="17224" stroke="0" extrusionOk="0">
                <a:moveTo>
                  <a:pt x="1727" y="17223"/>
                </a:moveTo>
                <a:cubicBezTo>
                  <a:pt x="587" y="14547"/>
                  <a:pt x="0" y="11668"/>
                  <a:pt x="0" y="8760"/>
                </a:cubicBezTo>
                <a:cubicBezTo>
                  <a:pt x="0" y="5742"/>
                  <a:pt x="632" y="2758"/>
                  <a:pt x="1856" y="0"/>
                </a:cubicBezTo>
                <a:lnTo>
                  <a:pt x="21600" y="876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7" name="Line 51"/>
          <p:cNvSpPr>
            <a:spLocks noChangeShapeType="1"/>
          </p:cNvSpPr>
          <p:nvPr/>
        </p:nvSpPr>
        <p:spPr bwMode="auto">
          <a:xfrm>
            <a:off x="7783513" y="3219450"/>
            <a:ext cx="45085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8" name="Arc 52"/>
          <p:cNvSpPr>
            <a:spLocks/>
          </p:cNvSpPr>
          <p:nvPr/>
        </p:nvSpPr>
        <p:spPr bwMode="auto">
          <a:xfrm>
            <a:off x="8250238" y="2911475"/>
            <a:ext cx="165100" cy="153988"/>
          </a:xfrm>
          <a:custGeom>
            <a:avLst/>
            <a:gdLst>
              <a:gd name="G0" fmla="+- 21600 0 0"/>
              <a:gd name="G1" fmla="+- 8760 0 0"/>
              <a:gd name="G2" fmla="+- 21600 0 0"/>
              <a:gd name="T0" fmla="*/ 1727 w 21600"/>
              <a:gd name="T1" fmla="*/ 17224 h 17224"/>
              <a:gd name="T2" fmla="*/ 1856 w 21600"/>
              <a:gd name="T3" fmla="*/ 0 h 17224"/>
              <a:gd name="T4" fmla="*/ 21600 w 21600"/>
              <a:gd name="T5" fmla="*/ 8760 h 17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224" fill="none" extrusionOk="0">
                <a:moveTo>
                  <a:pt x="1727" y="17223"/>
                </a:moveTo>
                <a:cubicBezTo>
                  <a:pt x="587" y="14547"/>
                  <a:pt x="0" y="11668"/>
                  <a:pt x="0" y="8760"/>
                </a:cubicBezTo>
                <a:cubicBezTo>
                  <a:pt x="0" y="5742"/>
                  <a:pt x="632" y="2758"/>
                  <a:pt x="1856" y="0"/>
                </a:cubicBezTo>
              </a:path>
              <a:path w="21600" h="17224" stroke="0" extrusionOk="0">
                <a:moveTo>
                  <a:pt x="1727" y="17223"/>
                </a:moveTo>
                <a:cubicBezTo>
                  <a:pt x="587" y="14547"/>
                  <a:pt x="0" y="11668"/>
                  <a:pt x="0" y="8760"/>
                </a:cubicBezTo>
                <a:cubicBezTo>
                  <a:pt x="0" y="5742"/>
                  <a:pt x="632" y="2758"/>
                  <a:pt x="1856" y="0"/>
                </a:cubicBezTo>
                <a:lnTo>
                  <a:pt x="21600" y="876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9" name="Line 53"/>
          <p:cNvSpPr>
            <a:spLocks noChangeShapeType="1"/>
          </p:cNvSpPr>
          <p:nvPr/>
        </p:nvSpPr>
        <p:spPr bwMode="auto">
          <a:xfrm>
            <a:off x="7464425" y="2994025"/>
            <a:ext cx="78105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10" name="Arc 54"/>
          <p:cNvSpPr>
            <a:spLocks/>
          </p:cNvSpPr>
          <p:nvPr/>
        </p:nvSpPr>
        <p:spPr bwMode="auto">
          <a:xfrm>
            <a:off x="8228013" y="2671764"/>
            <a:ext cx="165100" cy="153987"/>
          </a:xfrm>
          <a:custGeom>
            <a:avLst/>
            <a:gdLst>
              <a:gd name="G0" fmla="+- 21600 0 0"/>
              <a:gd name="G1" fmla="+- 8760 0 0"/>
              <a:gd name="G2" fmla="+- 21600 0 0"/>
              <a:gd name="T0" fmla="*/ 1727 w 21600"/>
              <a:gd name="T1" fmla="*/ 17224 h 17224"/>
              <a:gd name="T2" fmla="*/ 1856 w 21600"/>
              <a:gd name="T3" fmla="*/ 0 h 17224"/>
              <a:gd name="T4" fmla="*/ 21600 w 21600"/>
              <a:gd name="T5" fmla="*/ 8760 h 17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224" fill="none" extrusionOk="0">
                <a:moveTo>
                  <a:pt x="1727" y="17223"/>
                </a:moveTo>
                <a:cubicBezTo>
                  <a:pt x="587" y="14547"/>
                  <a:pt x="0" y="11668"/>
                  <a:pt x="0" y="8760"/>
                </a:cubicBezTo>
                <a:cubicBezTo>
                  <a:pt x="0" y="5742"/>
                  <a:pt x="632" y="2758"/>
                  <a:pt x="1856" y="0"/>
                </a:cubicBezTo>
              </a:path>
              <a:path w="21600" h="17224" stroke="0" extrusionOk="0">
                <a:moveTo>
                  <a:pt x="1727" y="17223"/>
                </a:moveTo>
                <a:cubicBezTo>
                  <a:pt x="587" y="14547"/>
                  <a:pt x="0" y="11668"/>
                  <a:pt x="0" y="8760"/>
                </a:cubicBezTo>
                <a:cubicBezTo>
                  <a:pt x="0" y="5742"/>
                  <a:pt x="632" y="2758"/>
                  <a:pt x="1856" y="0"/>
                </a:cubicBezTo>
                <a:lnTo>
                  <a:pt x="21600" y="876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11" name="Line 55"/>
          <p:cNvSpPr>
            <a:spLocks noChangeShapeType="1"/>
          </p:cNvSpPr>
          <p:nvPr/>
        </p:nvSpPr>
        <p:spPr bwMode="auto">
          <a:xfrm>
            <a:off x="7158038" y="2754313"/>
            <a:ext cx="10652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12" name="Rectangle 56"/>
          <p:cNvSpPr>
            <a:spLocks noChangeArrowheads="1"/>
          </p:cNvSpPr>
          <p:nvPr/>
        </p:nvSpPr>
        <p:spPr bwMode="auto">
          <a:xfrm>
            <a:off x="7685088" y="2563814"/>
            <a:ext cx="445636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RED</a:t>
            </a:r>
          </a:p>
        </p:txBody>
      </p:sp>
      <p:sp>
        <p:nvSpPr>
          <p:cNvPr id="19513" name="Rectangle 57"/>
          <p:cNvSpPr>
            <a:spLocks noChangeArrowheads="1"/>
          </p:cNvSpPr>
          <p:nvPr/>
        </p:nvSpPr>
        <p:spPr bwMode="auto">
          <a:xfrm>
            <a:off x="7685088" y="2776539"/>
            <a:ext cx="617158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GREEN</a:t>
            </a:r>
          </a:p>
        </p:txBody>
      </p:sp>
      <p:sp>
        <p:nvSpPr>
          <p:cNvPr id="19514" name="Rectangle 58"/>
          <p:cNvSpPr>
            <a:spLocks noChangeArrowheads="1"/>
          </p:cNvSpPr>
          <p:nvPr/>
        </p:nvSpPr>
        <p:spPr bwMode="auto">
          <a:xfrm>
            <a:off x="7685089" y="3016251"/>
            <a:ext cx="508153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BLUE</a:t>
            </a:r>
          </a:p>
        </p:txBody>
      </p:sp>
      <p:sp>
        <p:nvSpPr>
          <p:cNvPr id="19515" name="Rectangle 59"/>
          <p:cNvSpPr>
            <a:spLocks noChangeArrowheads="1"/>
          </p:cNvSpPr>
          <p:nvPr/>
        </p:nvSpPr>
        <p:spPr bwMode="auto">
          <a:xfrm>
            <a:off x="8801100" y="3703638"/>
            <a:ext cx="192088" cy="22701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16" name="Rectangle 60"/>
          <p:cNvSpPr>
            <a:spLocks noChangeArrowheads="1"/>
          </p:cNvSpPr>
          <p:nvPr/>
        </p:nvSpPr>
        <p:spPr bwMode="auto">
          <a:xfrm>
            <a:off x="8948739" y="3479800"/>
            <a:ext cx="1094853" cy="428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Pixel displayed</a:t>
            </a:r>
          </a:p>
          <a:p>
            <a:pPr latinLnBrk="1"/>
            <a:endParaRPr lang="en-US" altLang="en-US" sz="110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19517" name="Rectangle 61"/>
          <p:cNvSpPr>
            <a:spLocks noChangeArrowheads="1"/>
          </p:cNvSpPr>
          <p:nvPr/>
        </p:nvSpPr>
        <p:spPr bwMode="auto">
          <a:xfrm>
            <a:off x="8948738" y="3652839"/>
            <a:ext cx="637996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at x', y'</a:t>
            </a:r>
          </a:p>
        </p:txBody>
      </p:sp>
      <p:sp>
        <p:nvSpPr>
          <p:cNvPr id="19518" name="Rectangle 62"/>
          <p:cNvSpPr>
            <a:spLocks noChangeArrowheads="1"/>
          </p:cNvSpPr>
          <p:nvPr/>
        </p:nvSpPr>
        <p:spPr bwMode="auto">
          <a:xfrm>
            <a:off x="2974975" y="3971925"/>
            <a:ext cx="625172" cy="428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Pixel in</a:t>
            </a:r>
          </a:p>
          <a:p>
            <a:pPr latinLnBrk="1"/>
            <a:endParaRPr lang="en-US" altLang="en-US" sz="110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19519" name="Rectangle 63"/>
          <p:cNvSpPr>
            <a:spLocks noChangeArrowheads="1"/>
          </p:cNvSpPr>
          <p:nvPr/>
        </p:nvSpPr>
        <p:spPr bwMode="auto">
          <a:xfrm>
            <a:off x="2974975" y="4143375"/>
            <a:ext cx="655630" cy="428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bit map</a:t>
            </a:r>
          </a:p>
          <a:p>
            <a:pPr latinLnBrk="1"/>
            <a:endParaRPr lang="en-US" altLang="en-US" sz="110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19520" name="Rectangle 64"/>
          <p:cNvSpPr>
            <a:spLocks noChangeArrowheads="1"/>
          </p:cNvSpPr>
          <p:nvPr/>
        </p:nvSpPr>
        <p:spPr bwMode="auto">
          <a:xfrm>
            <a:off x="2974975" y="4316414"/>
            <a:ext cx="637996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at x', y'</a:t>
            </a:r>
          </a:p>
        </p:txBody>
      </p:sp>
      <p:sp>
        <p:nvSpPr>
          <p:cNvPr id="19521" name="Rectangle 65"/>
          <p:cNvSpPr>
            <a:spLocks noChangeArrowheads="1"/>
          </p:cNvSpPr>
          <p:nvPr/>
        </p:nvSpPr>
        <p:spPr bwMode="auto">
          <a:xfrm>
            <a:off x="2587626" y="4556126"/>
            <a:ext cx="259687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0</a:t>
            </a:r>
          </a:p>
        </p:txBody>
      </p:sp>
      <p:sp>
        <p:nvSpPr>
          <p:cNvPr id="19522" name="Rectangle 66"/>
          <p:cNvSpPr>
            <a:spLocks noChangeArrowheads="1"/>
          </p:cNvSpPr>
          <p:nvPr/>
        </p:nvSpPr>
        <p:spPr bwMode="auto">
          <a:xfrm>
            <a:off x="3248026" y="4541839"/>
            <a:ext cx="253275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x</a:t>
            </a:r>
          </a:p>
        </p:txBody>
      </p:sp>
      <p:sp>
        <p:nvSpPr>
          <p:cNvPr id="19523" name="Rectangle 67"/>
          <p:cNvSpPr>
            <a:spLocks noChangeArrowheads="1"/>
          </p:cNvSpPr>
          <p:nvPr/>
        </p:nvSpPr>
        <p:spPr bwMode="auto">
          <a:xfrm>
            <a:off x="2428876" y="4343401"/>
            <a:ext cx="259687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0</a:t>
            </a:r>
          </a:p>
        </p:txBody>
      </p:sp>
      <p:sp>
        <p:nvSpPr>
          <p:cNvPr id="19524" name="Rectangle 68"/>
          <p:cNvSpPr>
            <a:spLocks noChangeArrowheads="1"/>
          </p:cNvSpPr>
          <p:nvPr/>
        </p:nvSpPr>
        <p:spPr bwMode="auto">
          <a:xfrm>
            <a:off x="2451101" y="3373439"/>
            <a:ext cx="253275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y</a:t>
            </a:r>
          </a:p>
        </p:txBody>
      </p:sp>
      <p:sp>
        <p:nvSpPr>
          <p:cNvPr id="19525" name="Rectangle 69"/>
          <p:cNvSpPr>
            <a:spLocks noChangeArrowheads="1"/>
          </p:cNvSpPr>
          <p:nvPr/>
        </p:nvSpPr>
        <p:spPr bwMode="auto">
          <a:xfrm>
            <a:off x="4089401" y="4541839"/>
            <a:ext cx="253275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x</a:t>
            </a:r>
          </a:p>
        </p:txBody>
      </p:sp>
      <p:sp>
        <p:nvSpPr>
          <p:cNvPr id="19526" name="Rectangle 70"/>
          <p:cNvSpPr>
            <a:spLocks noChangeArrowheads="1"/>
          </p:cNvSpPr>
          <p:nvPr/>
        </p:nvSpPr>
        <p:spPr bwMode="auto">
          <a:xfrm>
            <a:off x="4179888" y="4645025"/>
            <a:ext cx="397546" cy="22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solidFill>
                  <a:srgbClr val="000000"/>
                </a:solidFill>
                <a:latin typeface="Tahoma" charset="0"/>
              </a:rPr>
              <a:t>max</a:t>
            </a:r>
          </a:p>
        </p:txBody>
      </p:sp>
      <p:sp>
        <p:nvSpPr>
          <p:cNvPr id="19527" name="Rectangle 71"/>
          <p:cNvSpPr>
            <a:spLocks noChangeArrowheads="1"/>
          </p:cNvSpPr>
          <p:nvPr/>
        </p:nvSpPr>
        <p:spPr bwMode="auto">
          <a:xfrm>
            <a:off x="2314575" y="2681288"/>
            <a:ext cx="397546" cy="22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solidFill>
                  <a:srgbClr val="000000"/>
                </a:solidFill>
                <a:latin typeface="Tahoma" charset="0"/>
              </a:rPr>
              <a:t>max</a:t>
            </a:r>
          </a:p>
        </p:txBody>
      </p:sp>
      <p:sp>
        <p:nvSpPr>
          <p:cNvPr id="19528" name="Rectangle 72"/>
          <p:cNvSpPr>
            <a:spLocks noChangeArrowheads="1"/>
          </p:cNvSpPr>
          <p:nvPr/>
        </p:nvSpPr>
        <p:spPr bwMode="auto">
          <a:xfrm>
            <a:off x="2235201" y="2563814"/>
            <a:ext cx="253275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y</a:t>
            </a:r>
          </a:p>
        </p:txBody>
      </p:sp>
      <p:sp>
        <p:nvSpPr>
          <p:cNvPr id="19529" name="Arc 73"/>
          <p:cNvSpPr>
            <a:spLocks/>
          </p:cNvSpPr>
          <p:nvPr/>
        </p:nvSpPr>
        <p:spPr bwMode="auto">
          <a:xfrm>
            <a:off x="3687763" y="4610101"/>
            <a:ext cx="107950" cy="100013"/>
          </a:xfrm>
          <a:custGeom>
            <a:avLst/>
            <a:gdLst>
              <a:gd name="G0" fmla="+- 21600 0 0"/>
              <a:gd name="G1" fmla="+- 8778 0 0"/>
              <a:gd name="G2" fmla="+- 21600 0 0"/>
              <a:gd name="T0" fmla="*/ 1669 w 21600"/>
              <a:gd name="T1" fmla="*/ 17105 h 17105"/>
              <a:gd name="T2" fmla="*/ 1864 w 21600"/>
              <a:gd name="T3" fmla="*/ 0 h 17105"/>
              <a:gd name="T4" fmla="*/ 21600 w 21600"/>
              <a:gd name="T5" fmla="*/ 8778 h 17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105" fill="none" extrusionOk="0">
                <a:moveTo>
                  <a:pt x="1669" y="17104"/>
                </a:moveTo>
                <a:cubicBezTo>
                  <a:pt x="567" y="14467"/>
                  <a:pt x="0" y="11636"/>
                  <a:pt x="0" y="8778"/>
                </a:cubicBezTo>
                <a:cubicBezTo>
                  <a:pt x="0" y="5753"/>
                  <a:pt x="635" y="2763"/>
                  <a:pt x="1864" y="0"/>
                </a:cubicBezTo>
              </a:path>
              <a:path w="21600" h="17105" stroke="0" extrusionOk="0">
                <a:moveTo>
                  <a:pt x="1669" y="17104"/>
                </a:moveTo>
                <a:cubicBezTo>
                  <a:pt x="567" y="14467"/>
                  <a:pt x="0" y="11636"/>
                  <a:pt x="0" y="8778"/>
                </a:cubicBezTo>
                <a:cubicBezTo>
                  <a:pt x="0" y="5753"/>
                  <a:pt x="635" y="2763"/>
                  <a:pt x="1864" y="0"/>
                </a:cubicBezTo>
                <a:lnTo>
                  <a:pt x="21600" y="877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30" name="Line 74"/>
          <p:cNvSpPr>
            <a:spLocks noChangeShapeType="1"/>
          </p:cNvSpPr>
          <p:nvPr/>
        </p:nvSpPr>
        <p:spPr bwMode="auto">
          <a:xfrm>
            <a:off x="3476626" y="4673600"/>
            <a:ext cx="2127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31" name="Arc 75"/>
          <p:cNvSpPr>
            <a:spLocks/>
          </p:cNvSpPr>
          <p:nvPr/>
        </p:nvSpPr>
        <p:spPr bwMode="auto">
          <a:xfrm>
            <a:off x="2533651" y="3014663"/>
            <a:ext cx="85725" cy="127000"/>
          </a:xfrm>
          <a:custGeom>
            <a:avLst/>
            <a:gdLst>
              <a:gd name="G0" fmla="+- 8939 0 0"/>
              <a:gd name="G1" fmla="+- 0 0 0"/>
              <a:gd name="G2" fmla="+- 21600 0 0"/>
              <a:gd name="T0" fmla="*/ 17339 w 17339"/>
              <a:gd name="T1" fmla="*/ 19900 h 21600"/>
              <a:gd name="T2" fmla="*/ 0 w 17339"/>
              <a:gd name="T3" fmla="*/ 19664 h 21600"/>
              <a:gd name="T4" fmla="*/ 8939 w 17339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339" h="21600" fill="none" extrusionOk="0">
                <a:moveTo>
                  <a:pt x="17338" y="19899"/>
                </a:moveTo>
                <a:cubicBezTo>
                  <a:pt x="14680" y="21021"/>
                  <a:pt x="11824" y="21599"/>
                  <a:pt x="8939" y="21599"/>
                </a:cubicBezTo>
                <a:cubicBezTo>
                  <a:pt x="5855" y="21599"/>
                  <a:pt x="2807" y="20939"/>
                  <a:pt x="0" y="19663"/>
                </a:cubicBezTo>
              </a:path>
              <a:path w="17339" h="21600" stroke="0" extrusionOk="0">
                <a:moveTo>
                  <a:pt x="17338" y="19899"/>
                </a:moveTo>
                <a:cubicBezTo>
                  <a:pt x="14680" y="21021"/>
                  <a:pt x="11824" y="21599"/>
                  <a:pt x="8939" y="21599"/>
                </a:cubicBezTo>
                <a:cubicBezTo>
                  <a:pt x="5855" y="21599"/>
                  <a:pt x="2807" y="20939"/>
                  <a:pt x="0" y="19663"/>
                </a:cubicBezTo>
                <a:lnTo>
                  <a:pt x="89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32" name="Line 76"/>
          <p:cNvSpPr>
            <a:spLocks noChangeShapeType="1"/>
          </p:cNvSpPr>
          <p:nvPr/>
        </p:nvSpPr>
        <p:spPr bwMode="auto">
          <a:xfrm flipV="1">
            <a:off x="2576513" y="3121026"/>
            <a:ext cx="0" cy="2254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33" name="Rectangle 77"/>
          <p:cNvSpPr>
            <a:spLocks noChangeArrowheads="1"/>
          </p:cNvSpPr>
          <p:nvPr/>
        </p:nvSpPr>
        <p:spPr bwMode="auto">
          <a:xfrm>
            <a:off x="3155950" y="4860926"/>
            <a:ext cx="660438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Bit map</a:t>
            </a:r>
          </a:p>
        </p:txBody>
      </p:sp>
      <p:sp>
        <p:nvSpPr>
          <p:cNvPr id="19534" name="Rectangle 78"/>
          <p:cNvSpPr>
            <a:spLocks noChangeArrowheads="1"/>
          </p:cNvSpPr>
          <p:nvPr/>
        </p:nvSpPr>
        <p:spPr bwMode="auto">
          <a:xfrm>
            <a:off x="5443539" y="4860926"/>
            <a:ext cx="1035541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Look-up table</a:t>
            </a:r>
          </a:p>
        </p:txBody>
      </p:sp>
      <p:sp>
        <p:nvSpPr>
          <p:cNvPr id="19535" name="Rectangle 79"/>
          <p:cNvSpPr>
            <a:spLocks noChangeArrowheads="1"/>
          </p:cNvSpPr>
          <p:nvPr/>
        </p:nvSpPr>
        <p:spPr bwMode="auto">
          <a:xfrm>
            <a:off x="8902700" y="4860926"/>
            <a:ext cx="628378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Display</a:t>
            </a:r>
          </a:p>
        </p:txBody>
      </p:sp>
      <p:sp>
        <p:nvSpPr>
          <p:cNvPr id="19547" name="Rectangle 9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Map Look-Up Tables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400E2E-A922-A544-819E-05EFBD69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3099551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550" y="2157413"/>
            <a:ext cx="1044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Aperture</a:t>
            </a:r>
          </a:p>
          <a:p>
            <a:r>
              <a:rPr lang="en-US" dirty="0"/>
              <a:t>Exposure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062" y="145256"/>
            <a:ext cx="4445000" cy="176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243" y="145256"/>
            <a:ext cx="2545557" cy="50911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7226" y="6642556"/>
            <a:ext cx="23743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Images from https://</a:t>
            </a:r>
            <a:r>
              <a:rPr lang="en-US" sz="800" dirty="0" err="1"/>
              <a:t>en.wikipedia.org</a:t>
            </a:r>
            <a:r>
              <a:rPr lang="en-US" sz="800" dirty="0"/>
              <a:t>/wiki/Aperture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6A57E26-01BF-2444-B159-F737A342E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236311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Focal Length</a:t>
            </a:r>
          </a:p>
        </p:txBody>
      </p:sp>
      <p:sp>
        <p:nvSpPr>
          <p:cNvPr id="4" name="Rectangle 3"/>
          <p:cNvSpPr/>
          <p:nvPr/>
        </p:nvSpPr>
        <p:spPr>
          <a:xfrm>
            <a:off x="7208838" y="753140"/>
            <a:ext cx="4509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field of view = 2 </a:t>
            </a:r>
            <a:r>
              <a:rPr lang="en-US" dirty="0" err="1">
                <a:latin typeface="Helvetica" charset="0"/>
              </a:rPr>
              <a:t>atan</a:t>
            </a:r>
            <a:r>
              <a:rPr lang="en-US" dirty="0">
                <a:latin typeface="Helvetica" charset="0"/>
              </a:rPr>
              <a:t> (</a:t>
            </a:r>
            <a:r>
              <a:rPr lang="en-US" dirty="0" err="1">
                <a:latin typeface="Helvetica" charset="0"/>
              </a:rPr>
              <a:t>sensorsize</a:t>
            </a:r>
            <a:r>
              <a:rPr lang="en-US" dirty="0">
                <a:latin typeface="Helvetica" charset="0"/>
              </a:rPr>
              <a:t> / (2f))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38" y="1690688"/>
            <a:ext cx="5969000" cy="4445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24338" y="6012577"/>
            <a:ext cx="31277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www.dpreview.com</a:t>
            </a:r>
            <a:r>
              <a:rPr lang="en-US" sz="1000" dirty="0"/>
              <a:t>/glossary/optical/focal-length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1D7174-23FC-8647-AEBB-CC9BC6F0E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58016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Aperture, Depth of Field, and </a:t>
            </a:r>
            <a:r>
              <a:rPr lang="en-US" dirty="0" err="1"/>
              <a:t>Bokeh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815" y="1571626"/>
            <a:ext cx="7492924" cy="49952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20062" y="661307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"Josefina with </a:t>
            </a:r>
            <a:r>
              <a:rPr lang="en-US" sz="800" dirty="0" err="1"/>
              <a:t>Bokeh</a:t>
            </a:r>
            <a:r>
              <a:rPr lang="en-US" sz="800" dirty="0"/>
              <a:t>" by </a:t>
            </a:r>
            <a:r>
              <a:rPr lang="en-US" sz="800" dirty="0" err="1"/>
              <a:t>carlosluis</a:t>
            </a:r>
            <a:r>
              <a:rPr lang="en-US" sz="800" dirty="0"/>
              <a:t> - </a:t>
            </a:r>
            <a:r>
              <a:rPr lang="en-US" sz="800" dirty="0">
                <a:hlinkClick r:id="rId3"/>
              </a:rPr>
              <a:t>http://www.flickr.com/photos/paseodelsur/51805888/</a:t>
            </a:r>
            <a:r>
              <a:rPr lang="en-US" sz="800" dirty="0"/>
              <a:t>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89" y="1571626"/>
            <a:ext cx="3296887" cy="4995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7675" y="661307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"Christmas Tree Lights </a:t>
            </a:r>
            <a:r>
              <a:rPr lang="en-US" sz="800" dirty="0" err="1"/>
              <a:t>Bokeh</a:t>
            </a:r>
            <a:r>
              <a:rPr lang="en-US" sz="800" dirty="0"/>
              <a:t>" by </a:t>
            </a:r>
            <a:r>
              <a:rPr lang="en-US" sz="800" dirty="0" err="1"/>
              <a:t>Rushilf</a:t>
            </a:r>
            <a:r>
              <a:rPr lang="en-US" sz="800" dirty="0"/>
              <a:t> - Own work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35FF2E-8EBF-6F40-8BF9-C966002CE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0876" y="6566908"/>
            <a:ext cx="4114800" cy="365125"/>
          </a:xfrm>
        </p:spPr>
        <p:txBody>
          <a:bodyPr/>
          <a:lstStyle/>
          <a:p>
            <a:r>
              <a:rPr lang="en-US" dirty="0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150131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Basic Definitions</a:t>
            </a:r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762000" y="1813268"/>
            <a:ext cx="10515600" cy="4351338"/>
          </a:xfrm>
        </p:spPr>
        <p:txBody>
          <a:bodyPr/>
          <a:lstStyle/>
          <a:p>
            <a:r>
              <a:rPr lang="en-US" altLang="en-US" sz="2400" dirty="0"/>
              <a:t>Raster:  A rectangular array of points or dots.</a:t>
            </a:r>
          </a:p>
          <a:p>
            <a:r>
              <a:rPr lang="en-US" altLang="en-US" sz="2400" dirty="0"/>
              <a:t>Pixel: One dot or picture element of the raster</a:t>
            </a:r>
          </a:p>
          <a:p>
            <a:r>
              <a:rPr lang="en-US" altLang="en-US" sz="2400" dirty="0"/>
              <a:t>Scan Line:  A row of pixels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t="2747" r="1595"/>
          <a:stretch/>
        </p:blipFill>
        <p:spPr>
          <a:xfrm>
            <a:off x="3282043" y="3347357"/>
            <a:ext cx="3935186" cy="310287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E4175E-F5A5-3946-94FB-211819E9D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05386693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Arc 9"/>
          <p:cNvSpPr>
            <a:spLocks/>
          </p:cNvSpPr>
          <p:nvPr/>
        </p:nvSpPr>
        <p:spPr bwMode="auto">
          <a:xfrm>
            <a:off x="5822950" y="5132388"/>
            <a:ext cx="190500" cy="152400"/>
          </a:xfrm>
          <a:custGeom>
            <a:avLst/>
            <a:gdLst>
              <a:gd name="G0" fmla="+- 21600 0 0"/>
              <a:gd name="G1" fmla="+- 8720 0 0"/>
              <a:gd name="G2" fmla="+- 21600 0 0"/>
              <a:gd name="T0" fmla="*/ 1838 w 21600"/>
              <a:gd name="T1" fmla="*/ 17440 h 17440"/>
              <a:gd name="T2" fmla="*/ 1838 w 21600"/>
              <a:gd name="T3" fmla="*/ 0 h 17440"/>
              <a:gd name="T4" fmla="*/ 21600 w 21600"/>
              <a:gd name="T5" fmla="*/ 8720 h 17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440" fill="none" extrusionOk="0">
                <a:moveTo>
                  <a:pt x="1838" y="17439"/>
                </a:moveTo>
                <a:cubicBezTo>
                  <a:pt x="626" y="14692"/>
                  <a:pt x="0" y="11722"/>
                  <a:pt x="0" y="8720"/>
                </a:cubicBezTo>
                <a:cubicBezTo>
                  <a:pt x="0" y="5717"/>
                  <a:pt x="626" y="2747"/>
                  <a:pt x="1838" y="0"/>
                </a:cubicBezTo>
              </a:path>
              <a:path w="21600" h="17440" stroke="0" extrusionOk="0">
                <a:moveTo>
                  <a:pt x="1838" y="17439"/>
                </a:moveTo>
                <a:cubicBezTo>
                  <a:pt x="626" y="14692"/>
                  <a:pt x="0" y="11722"/>
                  <a:pt x="0" y="8720"/>
                </a:cubicBezTo>
                <a:cubicBezTo>
                  <a:pt x="0" y="5717"/>
                  <a:pt x="626" y="2747"/>
                  <a:pt x="1838" y="0"/>
                </a:cubicBezTo>
                <a:lnTo>
                  <a:pt x="21600" y="87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4" name="Line 10"/>
          <p:cNvSpPr>
            <a:spLocks noChangeShapeType="1"/>
          </p:cNvSpPr>
          <p:nvPr/>
        </p:nvSpPr>
        <p:spPr bwMode="auto">
          <a:xfrm>
            <a:off x="5545138" y="5208589"/>
            <a:ext cx="290512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3786188" y="4900614"/>
            <a:ext cx="862012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Display</a:t>
            </a:r>
          </a:p>
          <a:p>
            <a:pPr>
              <a:lnSpc>
                <a:spcPct val="90000"/>
              </a:lnSpc>
            </a:pPr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processor</a:t>
            </a:r>
          </a:p>
          <a:p>
            <a:pPr>
              <a:lnSpc>
                <a:spcPct val="90000"/>
              </a:lnSpc>
            </a:pPr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memory</a:t>
            </a:r>
            <a:endParaRPr lang="en-US" altLang="en-US" sz="3200">
              <a:latin typeface="Tahoma" charset="0"/>
            </a:endParaRP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3657600" y="4873626"/>
            <a:ext cx="1868488" cy="6826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9" name="Line 15"/>
          <p:cNvSpPr>
            <a:spLocks noChangeShapeType="1"/>
          </p:cNvSpPr>
          <p:nvPr/>
        </p:nvSpPr>
        <p:spPr bwMode="auto">
          <a:xfrm>
            <a:off x="4746625" y="4867276"/>
            <a:ext cx="1588" cy="6826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0" name="Rectangle 16"/>
          <p:cNvSpPr>
            <a:spLocks noChangeArrowheads="1"/>
          </p:cNvSpPr>
          <p:nvPr/>
        </p:nvSpPr>
        <p:spPr bwMode="auto">
          <a:xfrm>
            <a:off x="4797426" y="4992689"/>
            <a:ext cx="6270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Frame </a:t>
            </a:r>
            <a:endParaRPr lang="en-US" altLang="en-US" sz="3200">
              <a:latin typeface="Tahoma" charset="0"/>
            </a:endParaRPr>
          </a:p>
        </p:txBody>
      </p:sp>
      <p:sp>
        <p:nvSpPr>
          <p:cNvPr id="6161" name="Rectangle 17"/>
          <p:cNvSpPr>
            <a:spLocks noChangeArrowheads="1"/>
          </p:cNvSpPr>
          <p:nvPr/>
        </p:nvSpPr>
        <p:spPr bwMode="auto">
          <a:xfrm>
            <a:off x="4797425" y="5195889"/>
            <a:ext cx="5349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buffer</a:t>
            </a:r>
            <a:endParaRPr lang="en-US" altLang="en-US" sz="3200">
              <a:latin typeface="Tahoma" charset="0"/>
            </a:endParaRPr>
          </a:p>
        </p:txBody>
      </p:sp>
      <p:sp>
        <p:nvSpPr>
          <p:cNvPr id="6162" name="Rectangle 18"/>
          <p:cNvSpPr>
            <a:spLocks noChangeArrowheads="1"/>
          </p:cNvSpPr>
          <p:nvPr/>
        </p:nvSpPr>
        <p:spPr bwMode="auto">
          <a:xfrm>
            <a:off x="6343650" y="4992689"/>
            <a:ext cx="5603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Video </a:t>
            </a:r>
            <a:endParaRPr lang="en-US" altLang="en-US" sz="3200">
              <a:latin typeface="Tahoma" charset="0"/>
            </a:endParaRPr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6165851" y="5195889"/>
            <a:ext cx="8413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controller</a:t>
            </a:r>
            <a:endParaRPr lang="en-US" altLang="en-US" sz="3200">
              <a:latin typeface="Tahoma" charset="0"/>
            </a:endParaRPr>
          </a:p>
        </p:txBody>
      </p:sp>
      <p:sp>
        <p:nvSpPr>
          <p:cNvPr id="6164" name="Rectangle 20"/>
          <p:cNvSpPr>
            <a:spLocks noChangeArrowheads="1"/>
          </p:cNvSpPr>
          <p:nvPr/>
        </p:nvSpPr>
        <p:spPr bwMode="auto">
          <a:xfrm>
            <a:off x="7702550" y="5106989"/>
            <a:ext cx="68627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Monitor</a:t>
            </a:r>
            <a:endParaRPr lang="en-US" altLang="en-US" sz="3200">
              <a:latin typeface="Tahoma" charset="0"/>
            </a:endParaRPr>
          </a:p>
        </p:txBody>
      </p:sp>
      <p:sp>
        <p:nvSpPr>
          <p:cNvPr id="6165" name="Rectangle 21"/>
          <p:cNvSpPr>
            <a:spLocks noChangeArrowheads="1"/>
          </p:cNvSpPr>
          <p:nvPr/>
        </p:nvSpPr>
        <p:spPr bwMode="auto">
          <a:xfrm>
            <a:off x="6292851" y="3852864"/>
            <a:ext cx="7143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System </a:t>
            </a:r>
            <a:endParaRPr lang="en-US" altLang="en-US" sz="3200">
              <a:latin typeface="Tahoma" charset="0"/>
            </a:endParaRPr>
          </a:p>
        </p:txBody>
      </p:sp>
      <p:sp>
        <p:nvSpPr>
          <p:cNvPr id="6166" name="Rectangle 22"/>
          <p:cNvSpPr>
            <a:spLocks noChangeArrowheads="1"/>
          </p:cNvSpPr>
          <p:nvPr/>
        </p:nvSpPr>
        <p:spPr bwMode="auto">
          <a:xfrm>
            <a:off x="6280151" y="4056064"/>
            <a:ext cx="7350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memory</a:t>
            </a:r>
            <a:endParaRPr lang="en-US" altLang="en-US" sz="3200">
              <a:latin typeface="Tahoma" charset="0"/>
            </a:endParaRPr>
          </a:p>
        </p:txBody>
      </p:sp>
      <p:sp>
        <p:nvSpPr>
          <p:cNvPr id="6167" name="Rectangle 23"/>
          <p:cNvSpPr>
            <a:spLocks noChangeArrowheads="1"/>
          </p:cNvSpPr>
          <p:nvPr/>
        </p:nvSpPr>
        <p:spPr bwMode="auto">
          <a:xfrm>
            <a:off x="4495800" y="2133601"/>
            <a:ext cx="368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CPU</a:t>
            </a:r>
            <a:endParaRPr lang="en-US" altLang="en-US" sz="3200">
              <a:latin typeface="Tahoma" charset="0"/>
            </a:endParaRPr>
          </a:p>
        </p:txBody>
      </p:sp>
      <p:sp>
        <p:nvSpPr>
          <p:cNvPr id="6168" name="Rectangle 24"/>
          <p:cNvSpPr>
            <a:spLocks noChangeArrowheads="1"/>
          </p:cNvSpPr>
          <p:nvPr/>
        </p:nvSpPr>
        <p:spPr bwMode="auto">
          <a:xfrm>
            <a:off x="4271963" y="1911351"/>
            <a:ext cx="798512" cy="6826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9" name="Rectangle 25"/>
          <p:cNvSpPr>
            <a:spLocks noChangeArrowheads="1"/>
          </p:cNvSpPr>
          <p:nvPr/>
        </p:nvSpPr>
        <p:spPr bwMode="auto">
          <a:xfrm>
            <a:off x="4159250" y="3733801"/>
            <a:ext cx="1138238" cy="6842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0" name="Rectangle 26"/>
          <p:cNvSpPr>
            <a:spLocks noChangeArrowheads="1"/>
          </p:cNvSpPr>
          <p:nvPr/>
        </p:nvSpPr>
        <p:spPr bwMode="auto">
          <a:xfrm>
            <a:off x="5981701" y="4873626"/>
            <a:ext cx="1139825" cy="6826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1" name="Oval 27"/>
          <p:cNvSpPr>
            <a:spLocks noChangeArrowheads="1"/>
          </p:cNvSpPr>
          <p:nvPr/>
        </p:nvSpPr>
        <p:spPr bwMode="auto">
          <a:xfrm>
            <a:off x="7577138" y="4873626"/>
            <a:ext cx="881062" cy="688975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2" name="Arc 28"/>
          <p:cNvSpPr>
            <a:spLocks/>
          </p:cNvSpPr>
          <p:nvPr/>
        </p:nvSpPr>
        <p:spPr bwMode="auto">
          <a:xfrm>
            <a:off x="7394575" y="5132388"/>
            <a:ext cx="190500" cy="152400"/>
          </a:xfrm>
          <a:custGeom>
            <a:avLst/>
            <a:gdLst>
              <a:gd name="G0" fmla="+- 21600 0 0"/>
              <a:gd name="G1" fmla="+- 8679 0 0"/>
              <a:gd name="G2" fmla="+- 21600 0 0"/>
              <a:gd name="T0" fmla="*/ 1820 w 21600"/>
              <a:gd name="T1" fmla="*/ 17358 h 17358"/>
              <a:gd name="T2" fmla="*/ 1820 w 21600"/>
              <a:gd name="T3" fmla="*/ 0 h 17358"/>
              <a:gd name="T4" fmla="*/ 21600 w 21600"/>
              <a:gd name="T5" fmla="*/ 8679 h 17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358" fill="none" extrusionOk="0">
                <a:moveTo>
                  <a:pt x="1820" y="17357"/>
                </a:moveTo>
                <a:cubicBezTo>
                  <a:pt x="619" y="14621"/>
                  <a:pt x="0" y="11666"/>
                  <a:pt x="0" y="8679"/>
                </a:cubicBezTo>
                <a:cubicBezTo>
                  <a:pt x="0" y="5691"/>
                  <a:pt x="619" y="2736"/>
                  <a:pt x="1820" y="0"/>
                </a:cubicBezTo>
              </a:path>
              <a:path w="21600" h="17358" stroke="0" extrusionOk="0">
                <a:moveTo>
                  <a:pt x="1820" y="17357"/>
                </a:moveTo>
                <a:cubicBezTo>
                  <a:pt x="619" y="14621"/>
                  <a:pt x="0" y="11666"/>
                  <a:pt x="0" y="8679"/>
                </a:cubicBezTo>
                <a:cubicBezTo>
                  <a:pt x="0" y="5691"/>
                  <a:pt x="619" y="2736"/>
                  <a:pt x="1820" y="0"/>
                </a:cubicBezTo>
                <a:lnTo>
                  <a:pt x="21600" y="867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3" name="Line 29"/>
          <p:cNvSpPr>
            <a:spLocks noChangeShapeType="1"/>
          </p:cNvSpPr>
          <p:nvPr/>
        </p:nvSpPr>
        <p:spPr bwMode="auto">
          <a:xfrm>
            <a:off x="7115175" y="5208589"/>
            <a:ext cx="292100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4" name="Rectangle 30"/>
          <p:cNvSpPr>
            <a:spLocks noChangeArrowheads="1"/>
          </p:cNvSpPr>
          <p:nvPr/>
        </p:nvSpPr>
        <p:spPr bwMode="auto">
          <a:xfrm>
            <a:off x="6153150" y="2005014"/>
            <a:ext cx="958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Peripheral </a:t>
            </a:r>
            <a:endParaRPr lang="en-US" altLang="en-US" sz="3200">
              <a:latin typeface="Tahoma" charset="0"/>
            </a:endParaRPr>
          </a:p>
        </p:txBody>
      </p:sp>
      <p:sp>
        <p:nvSpPr>
          <p:cNvPr id="6175" name="Rectangle 31"/>
          <p:cNvSpPr>
            <a:spLocks noChangeArrowheads="1"/>
          </p:cNvSpPr>
          <p:nvPr/>
        </p:nvSpPr>
        <p:spPr bwMode="auto">
          <a:xfrm>
            <a:off x="6267451" y="2208214"/>
            <a:ext cx="6572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devices</a:t>
            </a:r>
            <a:endParaRPr lang="en-US" altLang="en-US" sz="3200">
              <a:latin typeface="Tahoma" charset="0"/>
            </a:endParaRPr>
          </a:p>
        </p:txBody>
      </p:sp>
      <p:sp>
        <p:nvSpPr>
          <p:cNvPr id="6176" name="Freeform 32"/>
          <p:cNvSpPr>
            <a:spLocks/>
          </p:cNvSpPr>
          <p:nvPr/>
        </p:nvSpPr>
        <p:spPr bwMode="auto">
          <a:xfrm>
            <a:off x="3069771" y="2930526"/>
            <a:ext cx="4615317" cy="455613"/>
          </a:xfrm>
          <a:custGeom>
            <a:avLst/>
            <a:gdLst>
              <a:gd name="T0" fmla="*/ 143 w 2297"/>
              <a:gd name="T1" fmla="*/ 71 h 287"/>
              <a:gd name="T2" fmla="*/ 2154 w 2297"/>
              <a:gd name="T3" fmla="*/ 71 h 287"/>
              <a:gd name="T4" fmla="*/ 2154 w 2297"/>
              <a:gd name="T5" fmla="*/ 0 h 287"/>
              <a:gd name="T6" fmla="*/ 2297 w 2297"/>
              <a:gd name="T7" fmla="*/ 143 h 287"/>
              <a:gd name="T8" fmla="*/ 2154 w 2297"/>
              <a:gd name="T9" fmla="*/ 287 h 287"/>
              <a:gd name="T10" fmla="*/ 2154 w 2297"/>
              <a:gd name="T11" fmla="*/ 215 h 287"/>
              <a:gd name="T12" fmla="*/ 143 w 2297"/>
              <a:gd name="T13" fmla="*/ 215 h 287"/>
              <a:gd name="T14" fmla="*/ 143 w 2297"/>
              <a:gd name="T15" fmla="*/ 287 h 287"/>
              <a:gd name="T16" fmla="*/ 0 w 2297"/>
              <a:gd name="T17" fmla="*/ 143 h 287"/>
              <a:gd name="T18" fmla="*/ 143 w 2297"/>
              <a:gd name="T19" fmla="*/ 0 h 287"/>
              <a:gd name="T20" fmla="*/ 143 w 2297"/>
              <a:gd name="T21" fmla="*/ 71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297" h="287">
                <a:moveTo>
                  <a:pt x="143" y="71"/>
                </a:moveTo>
                <a:lnTo>
                  <a:pt x="2154" y="71"/>
                </a:lnTo>
                <a:lnTo>
                  <a:pt x="2154" y="0"/>
                </a:lnTo>
                <a:lnTo>
                  <a:pt x="2297" y="143"/>
                </a:lnTo>
                <a:lnTo>
                  <a:pt x="2154" y="287"/>
                </a:lnTo>
                <a:lnTo>
                  <a:pt x="2154" y="215"/>
                </a:lnTo>
                <a:lnTo>
                  <a:pt x="143" y="215"/>
                </a:lnTo>
                <a:lnTo>
                  <a:pt x="143" y="287"/>
                </a:lnTo>
                <a:lnTo>
                  <a:pt x="0" y="143"/>
                </a:lnTo>
                <a:lnTo>
                  <a:pt x="143" y="0"/>
                </a:lnTo>
                <a:lnTo>
                  <a:pt x="143" y="71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78" name="Rectangle 34"/>
          <p:cNvSpPr>
            <a:spLocks noChangeArrowheads="1"/>
          </p:cNvSpPr>
          <p:nvPr/>
        </p:nvSpPr>
        <p:spPr bwMode="auto">
          <a:xfrm>
            <a:off x="5334000" y="3031666"/>
            <a:ext cx="1030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System bus</a:t>
            </a:r>
            <a:endParaRPr lang="en-US" altLang="en-US" sz="3200">
              <a:latin typeface="Tahoma" charset="0"/>
            </a:endParaRPr>
          </a:p>
        </p:txBody>
      </p:sp>
      <p:sp>
        <p:nvSpPr>
          <p:cNvPr id="6179" name="Freeform 35"/>
          <p:cNvSpPr>
            <a:spLocks/>
          </p:cNvSpPr>
          <p:nvPr/>
        </p:nvSpPr>
        <p:spPr bwMode="auto">
          <a:xfrm>
            <a:off x="4494213" y="3271838"/>
            <a:ext cx="455612" cy="455612"/>
          </a:xfrm>
          <a:custGeom>
            <a:avLst/>
            <a:gdLst>
              <a:gd name="T0" fmla="*/ 143 w 287"/>
              <a:gd name="T1" fmla="*/ 0 h 287"/>
              <a:gd name="T2" fmla="*/ 0 w 287"/>
              <a:gd name="T3" fmla="*/ 72 h 287"/>
              <a:gd name="T4" fmla="*/ 72 w 287"/>
              <a:gd name="T5" fmla="*/ 56 h 287"/>
              <a:gd name="T6" fmla="*/ 72 w 287"/>
              <a:gd name="T7" fmla="*/ 231 h 287"/>
              <a:gd name="T8" fmla="*/ 0 w 287"/>
              <a:gd name="T9" fmla="*/ 231 h 287"/>
              <a:gd name="T10" fmla="*/ 143 w 287"/>
              <a:gd name="T11" fmla="*/ 287 h 287"/>
              <a:gd name="T12" fmla="*/ 287 w 287"/>
              <a:gd name="T13" fmla="*/ 231 h 287"/>
              <a:gd name="T14" fmla="*/ 215 w 287"/>
              <a:gd name="T15" fmla="*/ 231 h 287"/>
              <a:gd name="T16" fmla="*/ 215 w 287"/>
              <a:gd name="T17" fmla="*/ 56 h 287"/>
              <a:gd name="T18" fmla="*/ 287 w 287"/>
              <a:gd name="T19" fmla="*/ 72 h 287"/>
              <a:gd name="T20" fmla="*/ 143 w 287"/>
              <a:gd name="T21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7" h="287">
                <a:moveTo>
                  <a:pt x="143" y="0"/>
                </a:moveTo>
                <a:lnTo>
                  <a:pt x="0" y="72"/>
                </a:lnTo>
                <a:lnTo>
                  <a:pt x="72" y="56"/>
                </a:lnTo>
                <a:lnTo>
                  <a:pt x="72" y="231"/>
                </a:lnTo>
                <a:lnTo>
                  <a:pt x="0" y="231"/>
                </a:lnTo>
                <a:lnTo>
                  <a:pt x="143" y="287"/>
                </a:lnTo>
                <a:lnTo>
                  <a:pt x="287" y="231"/>
                </a:lnTo>
                <a:lnTo>
                  <a:pt x="215" y="231"/>
                </a:lnTo>
                <a:lnTo>
                  <a:pt x="215" y="56"/>
                </a:lnTo>
                <a:lnTo>
                  <a:pt x="287" y="72"/>
                </a:lnTo>
                <a:lnTo>
                  <a:pt x="143" y="0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80" name="Freeform 36"/>
          <p:cNvSpPr>
            <a:spLocks/>
          </p:cNvSpPr>
          <p:nvPr/>
        </p:nvSpPr>
        <p:spPr bwMode="auto">
          <a:xfrm>
            <a:off x="4494213" y="2587626"/>
            <a:ext cx="455612" cy="455613"/>
          </a:xfrm>
          <a:custGeom>
            <a:avLst/>
            <a:gdLst>
              <a:gd name="T0" fmla="*/ 143 w 287"/>
              <a:gd name="T1" fmla="*/ 0 h 287"/>
              <a:gd name="T2" fmla="*/ 0 w 287"/>
              <a:gd name="T3" fmla="*/ 56 h 287"/>
              <a:gd name="T4" fmla="*/ 72 w 287"/>
              <a:gd name="T5" fmla="*/ 56 h 287"/>
              <a:gd name="T6" fmla="*/ 72 w 287"/>
              <a:gd name="T7" fmla="*/ 232 h 287"/>
              <a:gd name="T8" fmla="*/ 0 w 287"/>
              <a:gd name="T9" fmla="*/ 216 h 287"/>
              <a:gd name="T10" fmla="*/ 143 w 287"/>
              <a:gd name="T11" fmla="*/ 287 h 287"/>
              <a:gd name="T12" fmla="*/ 287 w 287"/>
              <a:gd name="T13" fmla="*/ 216 h 287"/>
              <a:gd name="T14" fmla="*/ 215 w 287"/>
              <a:gd name="T15" fmla="*/ 232 h 287"/>
              <a:gd name="T16" fmla="*/ 215 w 287"/>
              <a:gd name="T17" fmla="*/ 56 h 287"/>
              <a:gd name="T18" fmla="*/ 287 w 287"/>
              <a:gd name="T19" fmla="*/ 56 h 287"/>
              <a:gd name="T20" fmla="*/ 143 w 287"/>
              <a:gd name="T21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7" h="287">
                <a:moveTo>
                  <a:pt x="143" y="0"/>
                </a:moveTo>
                <a:lnTo>
                  <a:pt x="0" y="56"/>
                </a:lnTo>
                <a:lnTo>
                  <a:pt x="72" y="56"/>
                </a:lnTo>
                <a:lnTo>
                  <a:pt x="72" y="232"/>
                </a:lnTo>
                <a:lnTo>
                  <a:pt x="0" y="216"/>
                </a:lnTo>
                <a:lnTo>
                  <a:pt x="143" y="287"/>
                </a:lnTo>
                <a:lnTo>
                  <a:pt x="287" y="216"/>
                </a:lnTo>
                <a:lnTo>
                  <a:pt x="215" y="232"/>
                </a:lnTo>
                <a:lnTo>
                  <a:pt x="215" y="56"/>
                </a:lnTo>
                <a:lnTo>
                  <a:pt x="287" y="56"/>
                </a:lnTo>
                <a:lnTo>
                  <a:pt x="143" y="0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81" name="Freeform 37"/>
          <p:cNvSpPr>
            <a:spLocks/>
          </p:cNvSpPr>
          <p:nvPr/>
        </p:nvSpPr>
        <p:spPr bwMode="auto">
          <a:xfrm>
            <a:off x="6318251" y="3271838"/>
            <a:ext cx="455613" cy="455612"/>
          </a:xfrm>
          <a:custGeom>
            <a:avLst/>
            <a:gdLst>
              <a:gd name="T0" fmla="*/ 143 w 287"/>
              <a:gd name="T1" fmla="*/ 0 h 287"/>
              <a:gd name="T2" fmla="*/ 0 w 287"/>
              <a:gd name="T3" fmla="*/ 72 h 287"/>
              <a:gd name="T4" fmla="*/ 71 w 287"/>
              <a:gd name="T5" fmla="*/ 56 h 287"/>
              <a:gd name="T6" fmla="*/ 71 w 287"/>
              <a:gd name="T7" fmla="*/ 231 h 287"/>
              <a:gd name="T8" fmla="*/ 0 w 287"/>
              <a:gd name="T9" fmla="*/ 231 h 287"/>
              <a:gd name="T10" fmla="*/ 143 w 287"/>
              <a:gd name="T11" fmla="*/ 287 h 287"/>
              <a:gd name="T12" fmla="*/ 287 w 287"/>
              <a:gd name="T13" fmla="*/ 231 h 287"/>
              <a:gd name="T14" fmla="*/ 215 w 287"/>
              <a:gd name="T15" fmla="*/ 231 h 287"/>
              <a:gd name="T16" fmla="*/ 215 w 287"/>
              <a:gd name="T17" fmla="*/ 56 h 287"/>
              <a:gd name="T18" fmla="*/ 287 w 287"/>
              <a:gd name="T19" fmla="*/ 72 h 287"/>
              <a:gd name="T20" fmla="*/ 143 w 287"/>
              <a:gd name="T21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7" h="287">
                <a:moveTo>
                  <a:pt x="143" y="0"/>
                </a:moveTo>
                <a:lnTo>
                  <a:pt x="0" y="72"/>
                </a:lnTo>
                <a:lnTo>
                  <a:pt x="71" y="56"/>
                </a:lnTo>
                <a:lnTo>
                  <a:pt x="71" y="231"/>
                </a:lnTo>
                <a:lnTo>
                  <a:pt x="0" y="231"/>
                </a:lnTo>
                <a:lnTo>
                  <a:pt x="143" y="287"/>
                </a:lnTo>
                <a:lnTo>
                  <a:pt x="287" y="231"/>
                </a:lnTo>
                <a:lnTo>
                  <a:pt x="215" y="231"/>
                </a:lnTo>
                <a:lnTo>
                  <a:pt x="215" y="56"/>
                </a:lnTo>
                <a:lnTo>
                  <a:pt x="287" y="72"/>
                </a:lnTo>
                <a:lnTo>
                  <a:pt x="143" y="0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82" name="Freeform 38"/>
          <p:cNvSpPr>
            <a:spLocks/>
          </p:cNvSpPr>
          <p:nvPr/>
        </p:nvSpPr>
        <p:spPr bwMode="auto">
          <a:xfrm>
            <a:off x="6318251" y="2587626"/>
            <a:ext cx="455613" cy="455613"/>
          </a:xfrm>
          <a:custGeom>
            <a:avLst/>
            <a:gdLst>
              <a:gd name="T0" fmla="*/ 143 w 287"/>
              <a:gd name="T1" fmla="*/ 0 h 287"/>
              <a:gd name="T2" fmla="*/ 0 w 287"/>
              <a:gd name="T3" fmla="*/ 56 h 287"/>
              <a:gd name="T4" fmla="*/ 71 w 287"/>
              <a:gd name="T5" fmla="*/ 56 h 287"/>
              <a:gd name="T6" fmla="*/ 71 w 287"/>
              <a:gd name="T7" fmla="*/ 232 h 287"/>
              <a:gd name="T8" fmla="*/ 0 w 287"/>
              <a:gd name="T9" fmla="*/ 216 h 287"/>
              <a:gd name="T10" fmla="*/ 143 w 287"/>
              <a:gd name="T11" fmla="*/ 287 h 287"/>
              <a:gd name="T12" fmla="*/ 287 w 287"/>
              <a:gd name="T13" fmla="*/ 216 h 287"/>
              <a:gd name="T14" fmla="*/ 215 w 287"/>
              <a:gd name="T15" fmla="*/ 232 h 287"/>
              <a:gd name="T16" fmla="*/ 215 w 287"/>
              <a:gd name="T17" fmla="*/ 56 h 287"/>
              <a:gd name="T18" fmla="*/ 287 w 287"/>
              <a:gd name="T19" fmla="*/ 56 h 287"/>
              <a:gd name="T20" fmla="*/ 143 w 287"/>
              <a:gd name="T21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7" h="287">
                <a:moveTo>
                  <a:pt x="143" y="0"/>
                </a:moveTo>
                <a:lnTo>
                  <a:pt x="0" y="56"/>
                </a:lnTo>
                <a:lnTo>
                  <a:pt x="71" y="56"/>
                </a:lnTo>
                <a:lnTo>
                  <a:pt x="71" y="232"/>
                </a:lnTo>
                <a:lnTo>
                  <a:pt x="0" y="216"/>
                </a:lnTo>
                <a:lnTo>
                  <a:pt x="143" y="287"/>
                </a:lnTo>
                <a:lnTo>
                  <a:pt x="287" y="216"/>
                </a:lnTo>
                <a:lnTo>
                  <a:pt x="215" y="232"/>
                </a:lnTo>
                <a:lnTo>
                  <a:pt x="215" y="56"/>
                </a:lnTo>
                <a:lnTo>
                  <a:pt x="287" y="56"/>
                </a:lnTo>
                <a:lnTo>
                  <a:pt x="143" y="0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83" name="Freeform 39"/>
          <p:cNvSpPr>
            <a:spLocks/>
          </p:cNvSpPr>
          <p:nvPr/>
        </p:nvSpPr>
        <p:spPr bwMode="auto">
          <a:xfrm>
            <a:off x="4494213" y="4411663"/>
            <a:ext cx="455612" cy="455612"/>
          </a:xfrm>
          <a:custGeom>
            <a:avLst/>
            <a:gdLst>
              <a:gd name="T0" fmla="*/ 143 w 287"/>
              <a:gd name="T1" fmla="*/ 0 h 287"/>
              <a:gd name="T2" fmla="*/ 0 w 287"/>
              <a:gd name="T3" fmla="*/ 71 h 287"/>
              <a:gd name="T4" fmla="*/ 72 w 287"/>
              <a:gd name="T5" fmla="*/ 55 h 287"/>
              <a:gd name="T6" fmla="*/ 72 w 287"/>
              <a:gd name="T7" fmla="*/ 231 h 287"/>
              <a:gd name="T8" fmla="*/ 0 w 287"/>
              <a:gd name="T9" fmla="*/ 231 h 287"/>
              <a:gd name="T10" fmla="*/ 143 w 287"/>
              <a:gd name="T11" fmla="*/ 287 h 287"/>
              <a:gd name="T12" fmla="*/ 287 w 287"/>
              <a:gd name="T13" fmla="*/ 231 h 287"/>
              <a:gd name="T14" fmla="*/ 215 w 287"/>
              <a:gd name="T15" fmla="*/ 231 h 287"/>
              <a:gd name="T16" fmla="*/ 215 w 287"/>
              <a:gd name="T17" fmla="*/ 55 h 287"/>
              <a:gd name="T18" fmla="*/ 287 w 287"/>
              <a:gd name="T19" fmla="*/ 71 h 287"/>
              <a:gd name="T20" fmla="*/ 143 w 287"/>
              <a:gd name="T21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7" h="287">
                <a:moveTo>
                  <a:pt x="143" y="0"/>
                </a:moveTo>
                <a:lnTo>
                  <a:pt x="0" y="71"/>
                </a:lnTo>
                <a:lnTo>
                  <a:pt x="72" y="55"/>
                </a:lnTo>
                <a:lnTo>
                  <a:pt x="72" y="231"/>
                </a:lnTo>
                <a:lnTo>
                  <a:pt x="0" y="231"/>
                </a:lnTo>
                <a:lnTo>
                  <a:pt x="143" y="287"/>
                </a:lnTo>
                <a:lnTo>
                  <a:pt x="287" y="231"/>
                </a:lnTo>
                <a:lnTo>
                  <a:pt x="215" y="231"/>
                </a:lnTo>
                <a:lnTo>
                  <a:pt x="215" y="55"/>
                </a:lnTo>
                <a:lnTo>
                  <a:pt x="287" y="71"/>
                </a:lnTo>
                <a:lnTo>
                  <a:pt x="143" y="0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84" name="Rectangle 40"/>
          <p:cNvSpPr>
            <a:spLocks noChangeArrowheads="1"/>
          </p:cNvSpPr>
          <p:nvPr/>
        </p:nvSpPr>
        <p:spPr bwMode="auto">
          <a:xfrm>
            <a:off x="5981701" y="3733801"/>
            <a:ext cx="1139825" cy="6842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85" name="Rectangle 41"/>
          <p:cNvSpPr>
            <a:spLocks noChangeArrowheads="1"/>
          </p:cNvSpPr>
          <p:nvPr/>
        </p:nvSpPr>
        <p:spPr bwMode="auto">
          <a:xfrm>
            <a:off x="4195763" y="3854450"/>
            <a:ext cx="110966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en-US" sz="1600" dirty="0">
                <a:solidFill>
                  <a:srgbClr val="000000"/>
                </a:solidFill>
                <a:latin typeface="Tahoma" charset="0"/>
              </a:rPr>
              <a:t>GPU/Display</a:t>
            </a:r>
          </a:p>
          <a:p>
            <a:pPr algn="ctr"/>
            <a:r>
              <a:rPr lang="en-US" altLang="en-US" sz="1600" dirty="0">
                <a:solidFill>
                  <a:srgbClr val="000000"/>
                </a:solidFill>
                <a:latin typeface="Tahoma" charset="0"/>
              </a:rPr>
              <a:t>processor</a:t>
            </a:r>
            <a:endParaRPr lang="en-US" altLang="en-US" sz="3200" dirty="0">
              <a:latin typeface="Tahoma" charset="0"/>
            </a:endParaRPr>
          </a:p>
        </p:txBody>
      </p:sp>
      <p:sp>
        <p:nvSpPr>
          <p:cNvPr id="6187" name="Rectangle 43"/>
          <p:cNvSpPr>
            <a:spLocks noChangeArrowheads="1"/>
          </p:cNvSpPr>
          <p:nvPr/>
        </p:nvSpPr>
        <p:spPr bwMode="auto">
          <a:xfrm>
            <a:off x="3262314" y="5791201"/>
            <a:ext cx="5510676" cy="54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1600" dirty="0">
                <a:solidFill>
                  <a:srgbClr val="000000"/>
                </a:solidFill>
                <a:latin typeface="Tahoma" charset="0"/>
              </a:rPr>
              <a:t>Raster system architecture with a display processor.</a:t>
            </a:r>
          </a:p>
          <a:p>
            <a:pPr>
              <a:lnSpc>
                <a:spcPct val="110000"/>
              </a:lnSpc>
            </a:pPr>
            <a:r>
              <a:rPr lang="en-US" altLang="en-US" sz="1600" dirty="0">
                <a:solidFill>
                  <a:srgbClr val="000000"/>
                </a:solidFill>
                <a:latin typeface="Tahoma" charset="0"/>
              </a:rPr>
              <a:t>(originally from Computer Graphics: Principles and Practice.) </a:t>
            </a:r>
          </a:p>
        </p:txBody>
      </p:sp>
      <p:sp>
        <p:nvSpPr>
          <p:cNvPr id="6189" name="Rectangle 4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Raster Graphics Architecture</a:t>
            </a:r>
          </a:p>
        </p:txBody>
      </p:sp>
      <p:sp>
        <p:nvSpPr>
          <p:cNvPr id="35" name="Freeform 35"/>
          <p:cNvSpPr>
            <a:spLocks/>
          </p:cNvSpPr>
          <p:nvPr/>
        </p:nvSpPr>
        <p:spPr bwMode="auto">
          <a:xfrm>
            <a:off x="3636283" y="3273427"/>
            <a:ext cx="455612" cy="1593848"/>
          </a:xfrm>
          <a:custGeom>
            <a:avLst/>
            <a:gdLst>
              <a:gd name="T0" fmla="*/ 143 w 287"/>
              <a:gd name="T1" fmla="*/ 0 h 287"/>
              <a:gd name="T2" fmla="*/ 0 w 287"/>
              <a:gd name="T3" fmla="*/ 72 h 287"/>
              <a:gd name="T4" fmla="*/ 72 w 287"/>
              <a:gd name="T5" fmla="*/ 56 h 287"/>
              <a:gd name="T6" fmla="*/ 72 w 287"/>
              <a:gd name="T7" fmla="*/ 231 h 287"/>
              <a:gd name="T8" fmla="*/ 0 w 287"/>
              <a:gd name="T9" fmla="*/ 231 h 287"/>
              <a:gd name="T10" fmla="*/ 143 w 287"/>
              <a:gd name="T11" fmla="*/ 287 h 287"/>
              <a:gd name="T12" fmla="*/ 287 w 287"/>
              <a:gd name="T13" fmla="*/ 231 h 287"/>
              <a:gd name="T14" fmla="*/ 215 w 287"/>
              <a:gd name="T15" fmla="*/ 231 h 287"/>
              <a:gd name="T16" fmla="*/ 215 w 287"/>
              <a:gd name="T17" fmla="*/ 56 h 287"/>
              <a:gd name="T18" fmla="*/ 287 w 287"/>
              <a:gd name="T19" fmla="*/ 72 h 287"/>
              <a:gd name="T20" fmla="*/ 143 w 287"/>
              <a:gd name="T21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7" h="287">
                <a:moveTo>
                  <a:pt x="143" y="0"/>
                </a:moveTo>
                <a:lnTo>
                  <a:pt x="0" y="72"/>
                </a:lnTo>
                <a:lnTo>
                  <a:pt x="72" y="56"/>
                </a:lnTo>
                <a:lnTo>
                  <a:pt x="72" y="231"/>
                </a:lnTo>
                <a:lnTo>
                  <a:pt x="0" y="231"/>
                </a:lnTo>
                <a:lnTo>
                  <a:pt x="143" y="287"/>
                </a:lnTo>
                <a:lnTo>
                  <a:pt x="287" y="231"/>
                </a:lnTo>
                <a:lnTo>
                  <a:pt x="215" y="231"/>
                </a:lnTo>
                <a:lnTo>
                  <a:pt x="215" y="56"/>
                </a:lnTo>
                <a:lnTo>
                  <a:pt x="287" y="72"/>
                </a:lnTo>
                <a:lnTo>
                  <a:pt x="143" y="0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F553D4-A7B4-C14A-B532-CA95AEA5C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25773495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Displays and Cameras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7956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Book covers LED, LCD, ink-jet, dye sub, cameras and scanners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" b="40476"/>
          <a:stretch/>
        </p:blipFill>
        <p:spPr>
          <a:xfrm>
            <a:off x="7180942" y="2906485"/>
            <a:ext cx="4846320" cy="39515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0942" y="2529419"/>
            <a:ext cx="14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Bayer mosaic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55A7D-20A6-654C-9097-EB08DD8B8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96207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Freeform 4"/>
          <p:cNvSpPr>
            <a:spLocks/>
          </p:cNvSpPr>
          <p:nvPr/>
        </p:nvSpPr>
        <p:spPr bwMode="auto">
          <a:xfrm>
            <a:off x="5949950" y="2968625"/>
            <a:ext cx="2446338" cy="2178050"/>
          </a:xfrm>
          <a:custGeom>
            <a:avLst/>
            <a:gdLst>
              <a:gd name="T0" fmla="*/ 1365 w 1541"/>
              <a:gd name="T1" fmla="*/ 40 h 1372"/>
              <a:gd name="T2" fmla="*/ 1301 w 1541"/>
              <a:gd name="T3" fmla="*/ 56 h 1372"/>
              <a:gd name="T4" fmla="*/ 1230 w 1541"/>
              <a:gd name="T5" fmla="*/ 80 h 1372"/>
              <a:gd name="T6" fmla="*/ 1150 w 1541"/>
              <a:gd name="T7" fmla="*/ 103 h 1372"/>
              <a:gd name="T8" fmla="*/ 1070 w 1541"/>
              <a:gd name="T9" fmla="*/ 127 h 1372"/>
              <a:gd name="T10" fmla="*/ 974 w 1541"/>
              <a:gd name="T11" fmla="*/ 159 h 1372"/>
              <a:gd name="T12" fmla="*/ 878 w 1541"/>
              <a:gd name="T13" fmla="*/ 183 h 1372"/>
              <a:gd name="T14" fmla="*/ 782 w 1541"/>
              <a:gd name="T15" fmla="*/ 215 h 1372"/>
              <a:gd name="T16" fmla="*/ 695 w 1541"/>
              <a:gd name="T17" fmla="*/ 247 h 1372"/>
              <a:gd name="T18" fmla="*/ 607 w 1541"/>
              <a:gd name="T19" fmla="*/ 287 h 1372"/>
              <a:gd name="T20" fmla="*/ 511 w 1541"/>
              <a:gd name="T21" fmla="*/ 319 h 1372"/>
              <a:gd name="T22" fmla="*/ 431 w 1541"/>
              <a:gd name="T23" fmla="*/ 351 h 1372"/>
              <a:gd name="T24" fmla="*/ 351 w 1541"/>
              <a:gd name="T25" fmla="*/ 383 h 1372"/>
              <a:gd name="T26" fmla="*/ 279 w 1541"/>
              <a:gd name="T27" fmla="*/ 415 h 1372"/>
              <a:gd name="T28" fmla="*/ 215 w 1541"/>
              <a:gd name="T29" fmla="*/ 438 h 1372"/>
              <a:gd name="T30" fmla="*/ 168 w 1541"/>
              <a:gd name="T31" fmla="*/ 462 h 1372"/>
              <a:gd name="T32" fmla="*/ 120 w 1541"/>
              <a:gd name="T33" fmla="*/ 494 h 1372"/>
              <a:gd name="T34" fmla="*/ 80 w 1541"/>
              <a:gd name="T35" fmla="*/ 526 h 1372"/>
              <a:gd name="T36" fmla="*/ 48 w 1541"/>
              <a:gd name="T37" fmla="*/ 566 h 1372"/>
              <a:gd name="T38" fmla="*/ 24 w 1541"/>
              <a:gd name="T39" fmla="*/ 614 h 1372"/>
              <a:gd name="T40" fmla="*/ 8 w 1541"/>
              <a:gd name="T41" fmla="*/ 670 h 1372"/>
              <a:gd name="T42" fmla="*/ 0 w 1541"/>
              <a:gd name="T43" fmla="*/ 734 h 1372"/>
              <a:gd name="T44" fmla="*/ 8 w 1541"/>
              <a:gd name="T45" fmla="*/ 797 h 1372"/>
              <a:gd name="T46" fmla="*/ 40 w 1541"/>
              <a:gd name="T47" fmla="*/ 861 h 1372"/>
              <a:gd name="T48" fmla="*/ 96 w 1541"/>
              <a:gd name="T49" fmla="*/ 917 h 1372"/>
              <a:gd name="T50" fmla="*/ 168 w 1541"/>
              <a:gd name="T51" fmla="*/ 965 h 1372"/>
              <a:gd name="T52" fmla="*/ 263 w 1541"/>
              <a:gd name="T53" fmla="*/ 1021 h 1372"/>
              <a:gd name="T54" fmla="*/ 375 w 1541"/>
              <a:gd name="T55" fmla="*/ 1061 h 1372"/>
              <a:gd name="T56" fmla="*/ 495 w 1541"/>
              <a:gd name="T57" fmla="*/ 1109 h 1372"/>
              <a:gd name="T58" fmla="*/ 615 w 1541"/>
              <a:gd name="T59" fmla="*/ 1148 h 1372"/>
              <a:gd name="T60" fmla="*/ 734 w 1541"/>
              <a:gd name="T61" fmla="*/ 1180 h 1372"/>
              <a:gd name="T62" fmla="*/ 862 w 1541"/>
              <a:gd name="T63" fmla="*/ 1212 h 1372"/>
              <a:gd name="T64" fmla="*/ 990 w 1541"/>
              <a:gd name="T65" fmla="*/ 1244 h 1372"/>
              <a:gd name="T66" fmla="*/ 1102 w 1541"/>
              <a:gd name="T67" fmla="*/ 1276 h 1372"/>
              <a:gd name="T68" fmla="*/ 1198 w 1541"/>
              <a:gd name="T69" fmla="*/ 1300 h 1372"/>
              <a:gd name="T70" fmla="*/ 1277 w 1541"/>
              <a:gd name="T71" fmla="*/ 1316 h 1372"/>
              <a:gd name="T72" fmla="*/ 1349 w 1541"/>
              <a:gd name="T73" fmla="*/ 1332 h 1372"/>
              <a:gd name="T74" fmla="*/ 1397 w 1541"/>
              <a:gd name="T75" fmla="*/ 1340 h 1372"/>
              <a:gd name="T76" fmla="*/ 1437 w 1541"/>
              <a:gd name="T77" fmla="*/ 1348 h 1372"/>
              <a:gd name="T78" fmla="*/ 1469 w 1541"/>
              <a:gd name="T79" fmla="*/ 1356 h 1372"/>
              <a:gd name="T80" fmla="*/ 1493 w 1541"/>
              <a:gd name="T81" fmla="*/ 1364 h 1372"/>
              <a:gd name="T82" fmla="*/ 1517 w 1541"/>
              <a:gd name="T83" fmla="*/ 1364 h 1372"/>
              <a:gd name="T84" fmla="*/ 1525 w 1541"/>
              <a:gd name="T85" fmla="*/ 1364 h 1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41" h="1372">
                <a:moveTo>
                  <a:pt x="1541" y="0"/>
                </a:moveTo>
                <a:lnTo>
                  <a:pt x="1381" y="40"/>
                </a:lnTo>
                <a:lnTo>
                  <a:pt x="1365" y="40"/>
                </a:lnTo>
                <a:lnTo>
                  <a:pt x="1341" y="48"/>
                </a:lnTo>
                <a:lnTo>
                  <a:pt x="1325" y="56"/>
                </a:lnTo>
                <a:lnTo>
                  <a:pt x="1301" y="56"/>
                </a:lnTo>
                <a:lnTo>
                  <a:pt x="1277" y="64"/>
                </a:lnTo>
                <a:lnTo>
                  <a:pt x="1254" y="72"/>
                </a:lnTo>
                <a:lnTo>
                  <a:pt x="1230" y="80"/>
                </a:lnTo>
                <a:lnTo>
                  <a:pt x="1206" y="87"/>
                </a:lnTo>
                <a:lnTo>
                  <a:pt x="1182" y="95"/>
                </a:lnTo>
                <a:lnTo>
                  <a:pt x="1150" y="103"/>
                </a:lnTo>
                <a:lnTo>
                  <a:pt x="1126" y="111"/>
                </a:lnTo>
                <a:lnTo>
                  <a:pt x="1094" y="119"/>
                </a:lnTo>
                <a:lnTo>
                  <a:pt x="1070" y="127"/>
                </a:lnTo>
                <a:lnTo>
                  <a:pt x="1038" y="135"/>
                </a:lnTo>
                <a:lnTo>
                  <a:pt x="1006" y="143"/>
                </a:lnTo>
                <a:lnTo>
                  <a:pt x="974" y="159"/>
                </a:lnTo>
                <a:lnTo>
                  <a:pt x="942" y="167"/>
                </a:lnTo>
                <a:lnTo>
                  <a:pt x="910" y="175"/>
                </a:lnTo>
                <a:lnTo>
                  <a:pt x="878" y="183"/>
                </a:lnTo>
                <a:lnTo>
                  <a:pt x="846" y="199"/>
                </a:lnTo>
                <a:lnTo>
                  <a:pt x="814" y="207"/>
                </a:lnTo>
                <a:lnTo>
                  <a:pt x="782" y="215"/>
                </a:lnTo>
                <a:lnTo>
                  <a:pt x="758" y="231"/>
                </a:lnTo>
                <a:lnTo>
                  <a:pt x="726" y="239"/>
                </a:lnTo>
                <a:lnTo>
                  <a:pt x="695" y="247"/>
                </a:lnTo>
                <a:lnTo>
                  <a:pt x="663" y="263"/>
                </a:lnTo>
                <a:lnTo>
                  <a:pt x="631" y="271"/>
                </a:lnTo>
                <a:lnTo>
                  <a:pt x="607" y="287"/>
                </a:lnTo>
                <a:lnTo>
                  <a:pt x="575" y="295"/>
                </a:lnTo>
                <a:lnTo>
                  <a:pt x="543" y="303"/>
                </a:lnTo>
                <a:lnTo>
                  <a:pt x="511" y="319"/>
                </a:lnTo>
                <a:lnTo>
                  <a:pt x="487" y="327"/>
                </a:lnTo>
                <a:lnTo>
                  <a:pt x="455" y="343"/>
                </a:lnTo>
                <a:lnTo>
                  <a:pt x="431" y="351"/>
                </a:lnTo>
                <a:lnTo>
                  <a:pt x="399" y="359"/>
                </a:lnTo>
                <a:lnTo>
                  <a:pt x="375" y="375"/>
                </a:lnTo>
                <a:lnTo>
                  <a:pt x="351" y="383"/>
                </a:lnTo>
                <a:lnTo>
                  <a:pt x="327" y="391"/>
                </a:lnTo>
                <a:lnTo>
                  <a:pt x="303" y="407"/>
                </a:lnTo>
                <a:lnTo>
                  <a:pt x="279" y="415"/>
                </a:lnTo>
                <a:lnTo>
                  <a:pt x="255" y="423"/>
                </a:lnTo>
                <a:lnTo>
                  <a:pt x="239" y="431"/>
                </a:lnTo>
                <a:lnTo>
                  <a:pt x="215" y="438"/>
                </a:lnTo>
                <a:lnTo>
                  <a:pt x="199" y="446"/>
                </a:lnTo>
                <a:lnTo>
                  <a:pt x="183" y="454"/>
                </a:lnTo>
                <a:lnTo>
                  <a:pt x="168" y="462"/>
                </a:lnTo>
                <a:lnTo>
                  <a:pt x="144" y="478"/>
                </a:lnTo>
                <a:lnTo>
                  <a:pt x="136" y="486"/>
                </a:lnTo>
                <a:lnTo>
                  <a:pt x="120" y="494"/>
                </a:lnTo>
                <a:lnTo>
                  <a:pt x="104" y="502"/>
                </a:lnTo>
                <a:lnTo>
                  <a:pt x="88" y="510"/>
                </a:lnTo>
                <a:lnTo>
                  <a:pt x="80" y="526"/>
                </a:lnTo>
                <a:lnTo>
                  <a:pt x="64" y="534"/>
                </a:lnTo>
                <a:lnTo>
                  <a:pt x="56" y="550"/>
                </a:lnTo>
                <a:lnTo>
                  <a:pt x="48" y="566"/>
                </a:lnTo>
                <a:lnTo>
                  <a:pt x="40" y="582"/>
                </a:lnTo>
                <a:lnTo>
                  <a:pt x="32" y="598"/>
                </a:lnTo>
                <a:lnTo>
                  <a:pt x="24" y="614"/>
                </a:lnTo>
                <a:lnTo>
                  <a:pt x="16" y="630"/>
                </a:lnTo>
                <a:lnTo>
                  <a:pt x="16" y="646"/>
                </a:lnTo>
                <a:lnTo>
                  <a:pt x="8" y="670"/>
                </a:lnTo>
                <a:lnTo>
                  <a:pt x="0" y="686"/>
                </a:lnTo>
                <a:lnTo>
                  <a:pt x="0" y="710"/>
                </a:lnTo>
                <a:lnTo>
                  <a:pt x="0" y="734"/>
                </a:lnTo>
                <a:lnTo>
                  <a:pt x="0" y="758"/>
                </a:lnTo>
                <a:lnTo>
                  <a:pt x="0" y="774"/>
                </a:lnTo>
                <a:lnTo>
                  <a:pt x="8" y="797"/>
                </a:lnTo>
                <a:lnTo>
                  <a:pt x="16" y="821"/>
                </a:lnTo>
                <a:lnTo>
                  <a:pt x="24" y="837"/>
                </a:lnTo>
                <a:lnTo>
                  <a:pt x="40" y="861"/>
                </a:lnTo>
                <a:lnTo>
                  <a:pt x="56" y="877"/>
                </a:lnTo>
                <a:lnTo>
                  <a:pt x="72" y="893"/>
                </a:lnTo>
                <a:lnTo>
                  <a:pt x="96" y="917"/>
                </a:lnTo>
                <a:lnTo>
                  <a:pt x="112" y="933"/>
                </a:lnTo>
                <a:lnTo>
                  <a:pt x="136" y="949"/>
                </a:lnTo>
                <a:lnTo>
                  <a:pt x="168" y="965"/>
                </a:lnTo>
                <a:lnTo>
                  <a:pt x="199" y="981"/>
                </a:lnTo>
                <a:lnTo>
                  <a:pt x="231" y="1005"/>
                </a:lnTo>
                <a:lnTo>
                  <a:pt x="263" y="1021"/>
                </a:lnTo>
                <a:lnTo>
                  <a:pt x="303" y="1029"/>
                </a:lnTo>
                <a:lnTo>
                  <a:pt x="343" y="1045"/>
                </a:lnTo>
                <a:lnTo>
                  <a:pt x="375" y="1061"/>
                </a:lnTo>
                <a:lnTo>
                  <a:pt x="415" y="1077"/>
                </a:lnTo>
                <a:lnTo>
                  <a:pt x="455" y="1093"/>
                </a:lnTo>
                <a:lnTo>
                  <a:pt x="495" y="1109"/>
                </a:lnTo>
                <a:lnTo>
                  <a:pt x="535" y="1117"/>
                </a:lnTo>
                <a:lnTo>
                  <a:pt x="575" y="1133"/>
                </a:lnTo>
                <a:lnTo>
                  <a:pt x="615" y="1148"/>
                </a:lnTo>
                <a:lnTo>
                  <a:pt x="655" y="1156"/>
                </a:lnTo>
                <a:lnTo>
                  <a:pt x="695" y="1172"/>
                </a:lnTo>
                <a:lnTo>
                  <a:pt x="734" y="1180"/>
                </a:lnTo>
                <a:lnTo>
                  <a:pt x="774" y="1196"/>
                </a:lnTo>
                <a:lnTo>
                  <a:pt x="822" y="1204"/>
                </a:lnTo>
                <a:lnTo>
                  <a:pt x="862" y="1212"/>
                </a:lnTo>
                <a:lnTo>
                  <a:pt x="902" y="1228"/>
                </a:lnTo>
                <a:lnTo>
                  <a:pt x="950" y="1236"/>
                </a:lnTo>
                <a:lnTo>
                  <a:pt x="990" y="1244"/>
                </a:lnTo>
                <a:lnTo>
                  <a:pt x="1030" y="1260"/>
                </a:lnTo>
                <a:lnTo>
                  <a:pt x="1070" y="1268"/>
                </a:lnTo>
                <a:lnTo>
                  <a:pt x="1102" y="1276"/>
                </a:lnTo>
                <a:lnTo>
                  <a:pt x="1134" y="1284"/>
                </a:lnTo>
                <a:lnTo>
                  <a:pt x="1166" y="1292"/>
                </a:lnTo>
                <a:lnTo>
                  <a:pt x="1198" y="1300"/>
                </a:lnTo>
                <a:lnTo>
                  <a:pt x="1230" y="1308"/>
                </a:lnTo>
                <a:lnTo>
                  <a:pt x="1254" y="1308"/>
                </a:lnTo>
                <a:lnTo>
                  <a:pt x="1277" y="1316"/>
                </a:lnTo>
                <a:lnTo>
                  <a:pt x="1301" y="1324"/>
                </a:lnTo>
                <a:lnTo>
                  <a:pt x="1325" y="1324"/>
                </a:lnTo>
                <a:lnTo>
                  <a:pt x="1349" y="1332"/>
                </a:lnTo>
                <a:lnTo>
                  <a:pt x="1365" y="1332"/>
                </a:lnTo>
                <a:lnTo>
                  <a:pt x="1381" y="1340"/>
                </a:lnTo>
                <a:lnTo>
                  <a:pt x="1397" y="1340"/>
                </a:lnTo>
                <a:lnTo>
                  <a:pt x="1413" y="1348"/>
                </a:lnTo>
                <a:lnTo>
                  <a:pt x="1421" y="1348"/>
                </a:lnTo>
                <a:lnTo>
                  <a:pt x="1437" y="1348"/>
                </a:lnTo>
                <a:lnTo>
                  <a:pt x="1445" y="1348"/>
                </a:lnTo>
                <a:lnTo>
                  <a:pt x="1461" y="1356"/>
                </a:lnTo>
                <a:lnTo>
                  <a:pt x="1469" y="1356"/>
                </a:lnTo>
                <a:lnTo>
                  <a:pt x="1477" y="1356"/>
                </a:lnTo>
                <a:lnTo>
                  <a:pt x="1485" y="1356"/>
                </a:lnTo>
                <a:lnTo>
                  <a:pt x="1493" y="1364"/>
                </a:lnTo>
                <a:lnTo>
                  <a:pt x="1501" y="1364"/>
                </a:lnTo>
                <a:lnTo>
                  <a:pt x="1509" y="1364"/>
                </a:lnTo>
                <a:lnTo>
                  <a:pt x="1517" y="1364"/>
                </a:lnTo>
                <a:lnTo>
                  <a:pt x="1517" y="1364"/>
                </a:lnTo>
                <a:lnTo>
                  <a:pt x="1525" y="1364"/>
                </a:lnTo>
                <a:lnTo>
                  <a:pt x="1525" y="1364"/>
                </a:lnTo>
                <a:lnTo>
                  <a:pt x="1541" y="1372"/>
                </a:lnTo>
                <a:lnTo>
                  <a:pt x="1541" y="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773" name="Freeform 5"/>
          <p:cNvSpPr>
            <a:spLocks/>
          </p:cNvSpPr>
          <p:nvPr/>
        </p:nvSpPr>
        <p:spPr bwMode="auto">
          <a:xfrm>
            <a:off x="5949950" y="2968625"/>
            <a:ext cx="2446338" cy="2178050"/>
          </a:xfrm>
          <a:custGeom>
            <a:avLst/>
            <a:gdLst>
              <a:gd name="T0" fmla="*/ 1365 w 1541"/>
              <a:gd name="T1" fmla="*/ 40 h 1372"/>
              <a:gd name="T2" fmla="*/ 1301 w 1541"/>
              <a:gd name="T3" fmla="*/ 56 h 1372"/>
              <a:gd name="T4" fmla="*/ 1230 w 1541"/>
              <a:gd name="T5" fmla="*/ 80 h 1372"/>
              <a:gd name="T6" fmla="*/ 1150 w 1541"/>
              <a:gd name="T7" fmla="*/ 103 h 1372"/>
              <a:gd name="T8" fmla="*/ 1070 w 1541"/>
              <a:gd name="T9" fmla="*/ 127 h 1372"/>
              <a:gd name="T10" fmla="*/ 974 w 1541"/>
              <a:gd name="T11" fmla="*/ 159 h 1372"/>
              <a:gd name="T12" fmla="*/ 878 w 1541"/>
              <a:gd name="T13" fmla="*/ 183 h 1372"/>
              <a:gd name="T14" fmla="*/ 782 w 1541"/>
              <a:gd name="T15" fmla="*/ 215 h 1372"/>
              <a:gd name="T16" fmla="*/ 695 w 1541"/>
              <a:gd name="T17" fmla="*/ 247 h 1372"/>
              <a:gd name="T18" fmla="*/ 607 w 1541"/>
              <a:gd name="T19" fmla="*/ 287 h 1372"/>
              <a:gd name="T20" fmla="*/ 511 w 1541"/>
              <a:gd name="T21" fmla="*/ 319 h 1372"/>
              <a:gd name="T22" fmla="*/ 431 w 1541"/>
              <a:gd name="T23" fmla="*/ 351 h 1372"/>
              <a:gd name="T24" fmla="*/ 351 w 1541"/>
              <a:gd name="T25" fmla="*/ 383 h 1372"/>
              <a:gd name="T26" fmla="*/ 279 w 1541"/>
              <a:gd name="T27" fmla="*/ 415 h 1372"/>
              <a:gd name="T28" fmla="*/ 215 w 1541"/>
              <a:gd name="T29" fmla="*/ 438 h 1372"/>
              <a:gd name="T30" fmla="*/ 168 w 1541"/>
              <a:gd name="T31" fmla="*/ 462 h 1372"/>
              <a:gd name="T32" fmla="*/ 120 w 1541"/>
              <a:gd name="T33" fmla="*/ 494 h 1372"/>
              <a:gd name="T34" fmla="*/ 80 w 1541"/>
              <a:gd name="T35" fmla="*/ 526 h 1372"/>
              <a:gd name="T36" fmla="*/ 48 w 1541"/>
              <a:gd name="T37" fmla="*/ 566 h 1372"/>
              <a:gd name="T38" fmla="*/ 24 w 1541"/>
              <a:gd name="T39" fmla="*/ 614 h 1372"/>
              <a:gd name="T40" fmla="*/ 8 w 1541"/>
              <a:gd name="T41" fmla="*/ 670 h 1372"/>
              <a:gd name="T42" fmla="*/ 0 w 1541"/>
              <a:gd name="T43" fmla="*/ 734 h 1372"/>
              <a:gd name="T44" fmla="*/ 8 w 1541"/>
              <a:gd name="T45" fmla="*/ 797 h 1372"/>
              <a:gd name="T46" fmla="*/ 40 w 1541"/>
              <a:gd name="T47" fmla="*/ 861 h 1372"/>
              <a:gd name="T48" fmla="*/ 96 w 1541"/>
              <a:gd name="T49" fmla="*/ 917 h 1372"/>
              <a:gd name="T50" fmla="*/ 168 w 1541"/>
              <a:gd name="T51" fmla="*/ 965 h 1372"/>
              <a:gd name="T52" fmla="*/ 263 w 1541"/>
              <a:gd name="T53" fmla="*/ 1021 h 1372"/>
              <a:gd name="T54" fmla="*/ 375 w 1541"/>
              <a:gd name="T55" fmla="*/ 1061 h 1372"/>
              <a:gd name="T56" fmla="*/ 495 w 1541"/>
              <a:gd name="T57" fmla="*/ 1109 h 1372"/>
              <a:gd name="T58" fmla="*/ 615 w 1541"/>
              <a:gd name="T59" fmla="*/ 1148 h 1372"/>
              <a:gd name="T60" fmla="*/ 734 w 1541"/>
              <a:gd name="T61" fmla="*/ 1180 h 1372"/>
              <a:gd name="T62" fmla="*/ 862 w 1541"/>
              <a:gd name="T63" fmla="*/ 1212 h 1372"/>
              <a:gd name="T64" fmla="*/ 990 w 1541"/>
              <a:gd name="T65" fmla="*/ 1244 h 1372"/>
              <a:gd name="T66" fmla="*/ 1102 w 1541"/>
              <a:gd name="T67" fmla="*/ 1276 h 1372"/>
              <a:gd name="T68" fmla="*/ 1198 w 1541"/>
              <a:gd name="T69" fmla="*/ 1300 h 1372"/>
              <a:gd name="T70" fmla="*/ 1277 w 1541"/>
              <a:gd name="T71" fmla="*/ 1316 h 1372"/>
              <a:gd name="T72" fmla="*/ 1349 w 1541"/>
              <a:gd name="T73" fmla="*/ 1332 h 1372"/>
              <a:gd name="T74" fmla="*/ 1397 w 1541"/>
              <a:gd name="T75" fmla="*/ 1340 h 1372"/>
              <a:gd name="T76" fmla="*/ 1437 w 1541"/>
              <a:gd name="T77" fmla="*/ 1348 h 1372"/>
              <a:gd name="T78" fmla="*/ 1469 w 1541"/>
              <a:gd name="T79" fmla="*/ 1356 h 1372"/>
              <a:gd name="T80" fmla="*/ 1493 w 1541"/>
              <a:gd name="T81" fmla="*/ 1364 h 1372"/>
              <a:gd name="T82" fmla="*/ 1517 w 1541"/>
              <a:gd name="T83" fmla="*/ 1364 h 1372"/>
              <a:gd name="T84" fmla="*/ 1525 w 1541"/>
              <a:gd name="T85" fmla="*/ 1364 h 1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41" h="1372">
                <a:moveTo>
                  <a:pt x="1541" y="0"/>
                </a:moveTo>
                <a:lnTo>
                  <a:pt x="1381" y="40"/>
                </a:lnTo>
                <a:lnTo>
                  <a:pt x="1365" y="40"/>
                </a:lnTo>
                <a:lnTo>
                  <a:pt x="1341" y="48"/>
                </a:lnTo>
                <a:lnTo>
                  <a:pt x="1325" y="56"/>
                </a:lnTo>
                <a:lnTo>
                  <a:pt x="1301" y="56"/>
                </a:lnTo>
                <a:lnTo>
                  <a:pt x="1277" y="64"/>
                </a:lnTo>
                <a:lnTo>
                  <a:pt x="1254" y="72"/>
                </a:lnTo>
                <a:lnTo>
                  <a:pt x="1230" y="80"/>
                </a:lnTo>
                <a:lnTo>
                  <a:pt x="1206" y="87"/>
                </a:lnTo>
                <a:lnTo>
                  <a:pt x="1182" y="95"/>
                </a:lnTo>
                <a:lnTo>
                  <a:pt x="1150" y="103"/>
                </a:lnTo>
                <a:lnTo>
                  <a:pt x="1126" y="111"/>
                </a:lnTo>
                <a:lnTo>
                  <a:pt x="1094" y="119"/>
                </a:lnTo>
                <a:lnTo>
                  <a:pt x="1070" y="127"/>
                </a:lnTo>
                <a:lnTo>
                  <a:pt x="1038" y="135"/>
                </a:lnTo>
                <a:lnTo>
                  <a:pt x="1006" y="143"/>
                </a:lnTo>
                <a:lnTo>
                  <a:pt x="974" y="159"/>
                </a:lnTo>
                <a:lnTo>
                  <a:pt x="942" y="167"/>
                </a:lnTo>
                <a:lnTo>
                  <a:pt x="910" y="175"/>
                </a:lnTo>
                <a:lnTo>
                  <a:pt x="878" y="183"/>
                </a:lnTo>
                <a:lnTo>
                  <a:pt x="846" y="199"/>
                </a:lnTo>
                <a:lnTo>
                  <a:pt x="814" y="207"/>
                </a:lnTo>
                <a:lnTo>
                  <a:pt x="782" y="215"/>
                </a:lnTo>
                <a:lnTo>
                  <a:pt x="758" y="231"/>
                </a:lnTo>
                <a:lnTo>
                  <a:pt x="726" y="239"/>
                </a:lnTo>
                <a:lnTo>
                  <a:pt x="695" y="247"/>
                </a:lnTo>
                <a:lnTo>
                  <a:pt x="663" y="263"/>
                </a:lnTo>
                <a:lnTo>
                  <a:pt x="631" y="271"/>
                </a:lnTo>
                <a:lnTo>
                  <a:pt x="607" y="287"/>
                </a:lnTo>
                <a:lnTo>
                  <a:pt x="575" y="295"/>
                </a:lnTo>
                <a:lnTo>
                  <a:pt x="543" y="303"/>
                </a:lnTo>
                <a:lnTo>
                  <a:pt x="511" y="319"/>
                </a:lnTo>
                <a:lnTo>
                  <a:pt x="487" y="327"/>
                </a:lnTo>
                <a:lnTo>
                  <a:pt x="455" y="343"/>
                </a:lnTo>
                <a:lnTo>
                  <a:pt x="431" y="351"/>
                </a:lnTo>
                <a:lnTo>
                  <a:pt x="399" y="359"/>
                </a:lnTo>
                <a:lnTo>
                  <a:pt x="375" y="375"/>
                </a:lnTo>
                <a:lnTo>
                  <a:pt x="351" y="383"/>
                </a:lnTo>
                <a:lnTo>
                  <a:pt x="327" y="391"/>
                </a:lnTo>
                <a:lnTo>
                  <a:pt x="303" y="407"/>
                </a:lnTo>
                <a:lnTo>
                  <a:pt x="279" y="415"/>
                </a:lnTo>
                <a:lnTo>
                  <a:pt x="255" y="423"/>
                </a:lnTo>
                <a:lnTo>
                  <a:pt x="239" y="431"/>
                </a:lnTo>
                <a:lnTo>
                  <a:pt x="215" y="438"/>
                </a:lnTo>
                <a:lnTo>
                  <a:pt x="199" y="446"/>
                </a:lnTo>
                <a:lnTo>
                  <a:pt x="183" y="454"/>
                </a:lnTo>
                <a:lnTo>
                  <a:pt x="168" y="462"/>
                </a:lnTo>
                <a:lnTo>
                  <a:pt x="144" y="478"/>
                </a:lnTo>
                <a:lnTo>
                  <a:pt x="136" y="486"/>
                </a:lnTo>
                <a:lnTo>
                  <a:pt x="120" y="494"/>
                </a:lnTo>
                <a:lnTo>
                  <a:pt x="104" y="502"/>
                </a:lnTo>
                <a:lnTo>
                  <a:pt x="88" y="510"/>
                </a:lnTo>
                <a:lnTo>
                  <a:pt x="80" y="526"/>
                </a:lnTo>
                <a:lnTo>
                  <a:pt x="64" y="534"/>
                </a:lnTo>
                <a:lnTo>
                  <a:pt x="56" y="550"/>
                </a:lnTo>
                <a:lnTo>
                  <a:pt x="48" y="566"/>
                </a:lnTo>
                <a:lnTo>
                  <a:pt x="40" y="582"/>
                </a:lnTo>
                <a:lnTo>
                  <a:pt x="32" y="598"/>
                </a:lnTo>
                <a:lnTo>
                  <a:pt x="24" y="614"/>
                </a:lnTo>
                <a:lnTo>
                  <a:pt x="16" y="630"/>
                </a:lnTo>
                <a:lnTo>
                  <a:pt x="16" y="646"/>
                </a:lnTo>
                <a:lnTo>
                  <a:pt x="8" y="670"/>
                </a:lnTo>
                <a:lnTo>
                  <a:pt x="0" y="686"/>
                </a:lnTo>
                <a:lnTo>
                  <a:pt x="0" y="710"/>
                </a:lnTo>
                <a:lnTo>
                  <a:pt x="0" y="734"/>
                </a:lnTo>
                <a:lnTo>
                  <a:pt x="0" y="758"/>
                </a:lnTo>
                <a:lnTo>
                  <a:pt x="0" y="774"/>
                </a:lnTo>
                <a:lnTo>
                  <a:pt x="8" y="797"/>
                </a:lnTo>
                <a:lnTo>
                  <a:pt x="16" y="821"/>
                </a:lnTo>
                <a:lnTo>
                  <a:pt x="24" y="837"/>
                </a:lnTo>
                <a:lnTo>
                  <a:pt x="40" y="861"/>
                </a:lnTo>
                <a:lnTo>
                  <a:pt x="56" y="877"/>
                </a:lnTo>
                <a:lnTo>
                  <a:pt x="72" y="893"/>
                </a:lnTo>
                <a:lnTo>
                  <a:pt x="96" y="917"/>
                </a:lnTo>
                <a:lnTo>
                  <a:pt x="112" y="933"/>
                </a:lnTo>
                <a:lnTo>
                  <a:pt x="136" y="949"/>
                </a:lnTo>
                <a:lnTo>
                  <a:pt x="168" y="965"/>
                </a:lnTo>
                <a:lnTo>
                  <a:pt x="199" y="981"/>
                </a:lnTo>
                <a:lnTo>
                  <a:pt x="231" y="1005"/>
                </a:lnTo>
                <a:lnTo>
                  <a:pt x="263" y="1021"/>
                </a:lnTo>
                <a:lnTo>
                  <a:pt x="303" y="1029"/>
                </a:lnTo>
                <a:lnTo>
                  <a:pt x="343" y="1045"/>
                </a:lnTo>
                <a:lnTo>
                  <a:pt x="375" y="1061"/>
                </a:lnTo>
                <a:lnTo>
                  <a:pt x="415" y="1077"/>
                </a:lnTo>
                <a:lnTo>
                  <a:pt x="455" y="1093"/>
                </a:lnTo>
                <a:lnTo>
                  <a:pt x="495" y="1109"/>
                </a:lnTo>
                <a:lnTo>
                  <a:pt x="535" y="1117"/>
                </a:lnTo>
                <a:lnTo>
                  <a:pt x="575" y="1133"/>
                </a:lnTo>
                <a:lnTo>
                  <a:pt x="615" y="1148"/>
                </a:lnTo>
                <a:lnTo>
                  <a:pt x="655" y="1156"/>
                </a:lnTo>
                <a:lnTo>
                  <a:pt x="695" y="1172"/>
                </a:lnTo>
                <a:lnTo>
                  <a:pt x="734" y="1180"/>
                </a:lnTo>
                <a:lnTo>
                  <a:pt x="774" y="1196"/>
                </a:lnTo>
                <a:lnTo>
                  <a:pt x="822" y="1204"/>
                </a:lnTo>
                <a:lnTo>
                  <a:pt x="862" y="1212"/>
                </a:lnTo>
                <a:lnTo>
                  <a:pt x="902" y="1228"/>
                </a:lnTo>
                <a:lnTo>
                  <a:pt x="950" y="1236"/>
                </a:lnTo>
                <a:lnTo>
                  <a:pt x="990" y="1244"/>
                </a:lnTo>
                <a:lnTo>
                  <a:pt x="1030" y="1260"/>
                </a:lnTo>
                <a:lnTo>
                  <a:pt x="1070" y="1268"/>
                </a:lnTo>
                <a:lnTo>
                  <a:pt x="1102" y="1276"/>
                </a:lnTo>
                <a:lnTo>
                  <a:pt x="1134" y="1284"/>
                </a:lnTo>
                <a:lnTo>
                  <a:pt x="1166" y="1292"/>
                </a:lnTo>
                <a:lnTo>
                  <a:pt x="1198" y="1300"/>
                </a:lnTo>
                <a:lnTo>
                  <a:pt x="1230" y="1308"/>
                </a:lnTo>
                <a:lnTo>
                  <a:pt x="1254" y="1308"/>
                </a:lnTo>
                <a:lnTo>
                  <a:pt x="1277" y="1316"/>
                </a:lnTo>
                <a:lnTo>
                  <a:pt x="1301" y="1324"/>
                </a:lnTo>
                <a:lnTo>
                  <a:pt x="1325" y="1324"/>
                </a:lnTo>
                <a:lnTo>
                  <a:pt x="1349" y="1332"/>
                </a:lnTo>
                <a:lnTo>
                  <a:pt x="1365" y="1332"/>
                </a:lnTo>
                <a:lnTo>
                  <a:pt x="1381" y="1340"/>
                </a:lnTo>
                <a:lnTo>
                  <a:pt x="1397" y="1340"/>
                </a:lnTo>
                <a:lnTo>
                  <a:pt x="1413" y="1348"/>
                </a:lnTo>
                <a:lnTo>
                  <a:pt x="1421" y="1348"/>
                </a:lnTo>
                <a:lnTo>
                  <a:pt x="1437" y="1348"/>
                </a:lnTo>
                <a:lnTo>
                  <a:pt x="1445" y="1348"/>
                </a:lnTo>
                <a:lnTo>
                  <a:pt x="1461" y="1356"/>
                </a:lnTo>
                <a:lnTo>
                  <a:pt x="1469" y="1356"/>
                </a:lnTo>
                <a:lnTo>
                  <a:pt x="1477" y="1356"/>
                </a:lnTo>
                <a:lnTo>
                  <a:pt x="1485" y="1356"/>
                </a:lnTo>
                <a:lnTo>
                  <a:pt x="1493" y="1364"/>
                </a:lnTo>
                <a:lnTo>
                  <a:pt x="1501" y="1364"/>
                </a:lnTo>
                <a:lnTo>
                  <a:pt x="1509" y="1364"/>
                </a:lnTo>
                <a:lnTo>
                  <a:pt x="1517" y="1364"/>
                </a:lnTo>
                <a:lnTo>
                  <a:pt x="1517" y="1364"/>
                </a:lnTo>
                <a:lnTo>
                  <a:pt x="1525" y="1364"/>
                </a:lnTo>
                <a:lnTo>
                  <a:pt x="1525" y="1364"/>
                </a:lnTo>
                <a:lnTo>
                  <a:pt x="1541" y="1372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4" name="Oval 6"/>
          <p:cNvSpPr>
            <a:spLocks noChangeArrowheads="1"/>
          </p:cNvSpPr>
          <p:nvPr/>
        </p:nvSpPr>
        <p:spPr bwMode="auto">
          <a:xfrm>
            <a:off x="7947026" y="2974975"/>
            <a:ext cx="798513" cy="216535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5" name="AutoShape 7"/>
          <p:cNvSpPr>
            <a:spLocks noChangeArrowheads="1"/>
          </p:cNvSpPr>
          <p:nvPr/>
        </p:nvSpPr>
        <p:spPr bwMode="auto">
          <a:xfrm>
            <a:off x="5094288" y="3771901"/>
            <a:ext cx="1027112" cy="684213"/>
          </a:xfrm>
          <a:prstGeom prst="roundRect">
            <a:avLst>
              <a:gd name="adj" fmla="val 24546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6" name="AutoShape 8"/>
          <p:cNvSpPr>
            <a:spLocks noChangeArrowheads="1"/>
          </p:cNvSpPr>
          <p:nvPr/>
        </p:nvSpPr>
        <p:spPr bwMode="auto">
          <a:xfrm>
            <a:off x="5094289" y="3886200"/>
            <a:ext cx="1587" cy="114300"/>
          </a:xfrm>
          <a:prstGeom prst="roundRect">
            <a:avLst>
              <a:gd name="adj" fmla="val 1350000"/>
            </a:avLst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7" name="AutoShape 9"/>
          <p:cNvSpPr>
            <a:spLocks noChangeArrowheads="1"/>
          </p:cNvSpPr>
          <p:nvPr/>
        </p:nvSpPr>
        <p:spPr bwMode="auto">
          <a:xfrm>
            <a:off x="3268664" y="3771901"/>
            <a:ext cx="1825625" cy="684213"/>
          </a:xfrm>
          <a:prstGeom prst="roundRect">
            <a:avLst>
              <a:gd name="adj" fmla="val 24546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8" name="Oval 10"/>
          <p:cNvSpPr>
            <a:spLocks noChangeArrowheads="1"/>
          </p:cNvSpPr>
          <p:nvPr/>
        </p:nvSpPr>
        <p:spPr bwMode="auto">
          <a:xfrm>
            <a:off x="8059738" y="2987675"/>
            <a:ext cx="798512" cy="216535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9" name="Freeform 11"/>
          <p:cNvSpPr>
            <a:spLocks/>
          </p:cNvSpPr>
          <p:nvPr/>
        </p:nvSpPr>
        <p:spPr bwMode="auto">
          <a:xfrm>
            <a:off x="3465514" y="3727451"/>
            <a:ext cx="4575175" cy="646113"/>
          </a:xfrm>
          <a:custGeom>
            <a:avLst/>
            <a:gdLst>
              <a:gd name="T0" fmla="*/ 32 w 2882"/>
              <a:gd name="T1" fmla="*/ 176 h 407"/>
              <a:gd name="T2" fmla="*/ 8 w 2882"/>
              <a:gd name="T3" fmla="*/ 216 h 407"/>
              <a:gd name="T4" fmla="*/ 0 w 2882"/>
              <a:gd name="T5" fmla="*/ 264 h 407"/>
              <a:gd name="T6" fmla="*/ 8 w 2882"/>
              <a:gd name="T7" fmla="*/ 311 h 407"/>
              <a:gd name="T8" fmla="*/ 32 w 2882"/>
              <a:gd name="T9" fmla="*/ 351 h 407"/>
              <a:gd name="T10" fmla="*/ 64 w 2882"/>
              <a:gd name="T11" fmla="*/ 383 h 407"/>
              <a:gd name="T12" fmla="*/ 119 w 2882"/>
              <a:gd name="T13" fmla="*/ 399 h 407"/>
              <a:gd name="T14" fmla="*/ 231 w 2882"/>
              <a:gd name="T15" fmla="*/ 407 h 407"/>
              <a:gd name="T16" fmla="*/ 415 w 2882"/>
              <a:gd name="T17" fmla="*/ 399 h 407"/>
              <a:gd name="T18" fmla="*/ 670 w 2882"/>
              <a:gd name="T19" fmla="*/ 383 h 407"/>
              <a:gd name="T20" fmla="*/ 918 w 2882"/>
              <a:gd name="T21" fmla="*/ 367 h 407"/>
              <a:gd name="T22" fmla="*/ 1134 w 2882"/>
              <a:gd name="T23" fmla="*/ 351 h 407"/>
              <a:gd name="T24" fmla="*/ 1317 w 2882"/>
              <a:gd name="T25" fmla="*/ 343 h 407"/>
              <a:gd name="T26" fmla="*/ 1493 w 2882"/>
              <a:gd name="T27" fmla="*/ 335 h 407"/>
              <a:gd name="T28" fmla="*/ 1669 w 2882"/>
              <a:gd name="T29" fmla="*/ 335 h 407"/>
              <a:gd name="T30" fmla="*/ 1844 w 2882"/>
              <a:gd name="T31" fmla="*/ 335 h 407"/>
              <a:gd name="T32" fmla="*/ 2020 w 2882"/>
              <a:gd name="T33" fmla="*/ 335 h 407"/>
              <a:gd name="T34" fmla="*/ 2204 w 2882"/>
              <a:gd name="T35" fmla="*/ 327 h 407"/>
              <a:gd name="T36" fmla="*/ 2403 w 2882"/>
              <a:gd name="T37" fmla="*/ 319 h 407"/>
              <a:gd name="T38" fmla="*/ 2587 w 2882"/>
              <a:gd name="T39" fmla="*/ 296 h 407"/>
              <a:gd name="T40" fmla="*/ 2723 w 2882"/>
              <a:gd name="T41" fmla="*/ 280 h 407"/>
              <a:gd name="T42" fmla="*/ 2811 w 2882"/>
              <a:gd name="T43" fmla="*/ 264 h 407"/>
              <a:gd name="T44" fmla="*/ 2842 w 2882"/>
              <a:gd name="T45" fmla="*/ 248 h 407"/>
              <a:gd name="T46" fmla="*/ 2866 w 2882"/>
              <a:gd name="T47" fmla="*/ 216 h 407"/>
              <a:gd name="T48" fmla="*/ 2882 w 2882"/>
              <a:gd name="T49" fmla="*/ 168 h 407"/>
              <a:gd name="T50" fmla="*/ 2882 w 2882"/>
              <a:gd name="T51" fmla="*/ 96 h 407"/>
              <a:gd name="T52" fmla="*/ 2858 w 2882"/>
              <a:gd name="T53" fmla="*/ 40 h 407"/>
              <a:gd name="T54" fmla="*/ 2811 w 2882"/>
              <a:gd name="T55" fmla="*/ 8 h 407"/>
              <a:gd name="T56" fmla="*/ 2739 w 2882"/>
              <a:gd name="T57" fmla="*/ 8 h 407"/>
              <a:gd name="T58" fmla="*/ 2635 w 2882"/>
              <a:gd name="T59" fmla="*/ 8 h 407"/>
              <a:gd name="T60" fmla="*/ 2515 w 2882"/>
              <a:gd name="T61" fmla="*/ 16 h 407"/>
              <a:gd name="T62" fmla="*/ 2371 w 2882"/>
              <a:gd name="T63" fmla="*/ 24 h 407"/>
              <a:gd name="T64" fmla="*/ 2204 w 2882"/>
              <a:gd name="T65" fmla="*/ 40 h 407"/>
              <a:gd name="T66" fmla="*/ 2028 w 2882"/>
              <a:gd name="T67" fmla="*/ 56 h 407"/>
              <a:gd name="T68" fmla="*/ 1844 w 2882"/>
              <a:gd name="T69" fmla="*/ 72 h 407"/>
              <a:gd name="T70" fmla="*/ 1661 w 2882"/>
              <a:gd name="T71" fmla="*/ 88 h 407"/>
              <a:gd name="T72" fmla="*/ 1485 w 2882"/>
              <a:gd name="T73" fmla="*/ 96 h 407"/>
              <a:gd name="T74" fmla="*/ 1333 w 2882"/>
              <a:gd name="T75" fmla="*/ 104 h 407"/>
              <a:gd name="T76" fmla="*/ 1182 w 2882"/>
              <a:gd name="T77" fmla="*/ 112 h 407"/>
              <a:gd name="T78" fmla="*/ 1006 w 2882"/>
              <a:gd name="T79" fmla="*/ 104 h 407"/>
              <a:gd name="T80" fmla="*/ 806 w 2882"/>
              <a:gd name="T81" fmla="*/ 96 h 407"/>
              <a:gd name="T82" fmla="*/ 575 w 2882"/>
              <a:gd name="T83" fmla="*/ 88 h 407"/>
              <a:gd name="T84" fmla="*/ 383 w 2882"/>
              <a:gd name="T85" fmla="*/ 80 h 407"/>
              <a:gd name="T86" fmla="*/ 247 w 2882"/>
              <a:gd name="T87" fmla="*/ 80 h 407"/>
              <a:gd name="T88" fmla="*/ 183 w 2882"/>
              <a:gd name="T89" fmla="*/ 80 h 407"/>
              <a:gd name="T90" fmla="*/ 151 w 2882"/>
              <a:gd name="T91" fmla="*/ 88 h 407"/>
              <a:gd name="T92" fmla="*/ 127 w 2882"/>
              <a:gd name="T93" fmla="*/ 88 h 407"/>
              <a:gd name="T94" fmla="*/ 119 w 2882"/>
              <a:gd name="T95" fmla="*/ 88 h 407"/>
              <a:gd name="T96" fmla="*/ 111 w 2882"/>
              <a:gd name="T97" fmla="*/ 88 h 407"/>
              <a:gd name="T98" fmla="*/ 111 w 2882"/>
              <a:gd name="T99" fmla="*/ 88 h 407"/>
              <a:gd name="T100" fmla="*/ 111 w 2882"/>
              <a:gd name="T101" fmla="*/ 80 h 407"/>
              <a:gd name="T102" fmla="*/ 111 w 2882"/>
              <a:gd name="T103" fmla="*/ 80 h 407"/>
              <a:gd name="T104" fmla="*/ 103 w 2882"/>
              <a:gd name="T105" fmla="*/ 88 h 407"/>
              <a:gd name="T106" fmla="*/ 80 w 2882"/>
              <a:gd name="T107" fmla="*/ 120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882" h="407">
                <a:moveTo>
                  <a:pt x="56" y="144"/>
                </a:moveTo>
                <a:lnTo>
                  <a:pt x="48" y="152"/>
                </a:lnTo>
                <a:lnTo>
                  <a:pt x="40" y="160"/>
                </a:lnTo>
                <a:lnTo>
                  <a:pt x="40" y="168"/>
                </a:lnTo>
                <a:lnTo>
                  <a:pt x="32" y="176"/>
                </a:lnTo>
                <a:lnTo>
                  <a:pt x="24" y="184"/>
                </a:lnTo>
                <a:lnTo>
                  <a:pt x="24" y="192"/>
                </a:lnTo>
                <a:lnTo>
                  <a:pt x="16" y="200"/>
                </a:lnTo>
                <a:lnTo>
                  <a:pt x="16" y="208"/>
                </a:lnTo>
                <a:lnTo>
                  <a:pt x="8" y="216"/>
                </a:lnTo>
                <a:lnTo>
                  <a:pt x="8" y="224"/>
                </a:lnTo>
                <a:lnTo>
                  <a:pt x="8" y="240"/>
                </a:lnTo>
                <a:lnTo>
                  <a:pt x="8" y="248"/>
                </a:lnTo>
                <a:lnTo>
                  <a:pt x="8" y="256"/>
                </a:lnTo>
                <a:lnTo>
                  <a:pt x="0" y="264"/>
                </a:lnTo>
                <a:lnTo>
                  <a:pt x="0" y="272"/>
                </a:lnTo>
                <a:lnTo>
                  <a:pt x="8" y="288"/>
                </a:lnTo>
                <a:lnTo>
                  <a:pt x="8" y="296"/>
                </a:lnTo>
                <a:lnTo>
                  <a:pt x="8" y="304"/>
                </a:lnTo>
                <a:lnTo>
                  <a:pt x="8" y="311"/>
                </a:lnTo>
                <a:lnTo>
                  <a:pt x="8" y="319"/>
                </a:lnTo>
                <a:lnTo>
                  <a:pt x="16" y="327"/>
                </a:lnTo>
                <a:lnTo>
                  <a:pt x="16" y="335"/>
                </a:lnTo>
                <a:lnTo>
                  <a:pt x="24" y="343"/>
                </a:lnTo>
                <a:lnTo>
                  <a:pt x="32" y="351"/>
                </a:lnTo>
                <a:lnTo>
                  <a:pt x="32" y="359"/>
                </a:lnTo>
                <a:lnTo>
                  <a:pt x="40" y="367"/>
                </a:lnTo>
                <a:lnTo>
                  <a:pt x="48" y="367"/>
                </a:lnTo>
                <a:lnTo>
                  <a:pt x="56" y="375"/>
                </a:lnTo>
                <a:lnTo>
                  <a:pt x="64" y="383"/>
                </a:lnTo>
                <a:lnTo>
                  <a:pt x="72" y="383"/>
                </a:lnTo>
                <a:lnTo>
                  <a:pt x="80" y="391"/>
                </a:lnTo>
                <a:lnTo>
                  <a:pt x="87" y="391"/>
                </a:lnTo>
                <a:lnTo>
                  <a:pt x="103" y="399"/>
                </a:lnTo>
                <a:lnTo>
                  <a:pt x="119" y="399"/>
                </a:lnTo>
                <a:lnTo>
                  <a:pt x="135" y="399"/>
                </a:lnTo>
                <a:lnTo>
                  <a:pt x="151" y="407"/>
                </a:lnTo>
                <a:lnTo>
                  <a:pt x="175" y="407"/>
                </a:lnTo>
                <a:lnTo>
                  <a:pt x="207" y="407"/>
                </a:lnTo>
                <a:lnTo>
                  <a:pt x="231" y="407"/>
                </a:lnTo>
                <a:lnTo>
                  <a:pt x="263" y="407"/>
                </a:lnTo>
                <a:lnTo>
                  <a:pt x="295" y="407"/>
                </a:lnTo>
                <a:lnTo>
                  <a:pt x="335" y="407"/>
                </a:lnTo>
                <a:lnTo>
                  <a:pt x="375" y="407"/>
                </a:lnTo>
                <a:lnTo>
                  <a:pt x="415" y="399"/>
                </a:lnTo>
                <a:lnTo>
                  <a:pt x="463" y="399"/>
                </a:lnTo>
                <a:lnTo>
                  <a:pt x="511" y="399"/>
                </a:lnTo>
                <a:lnTo>
                  <a:pt x="567" y="391"/>
                </a:lnTo>
                <a:lnTo>
                  <a:pt x="615" y="391"/>
                </a:lnTo>
                <a:lnTo>
                  <a:pt x="670" y="383"/>
                </a:lnTo>
                <a:lnTo>
                  <a:pt x="718" y="383"/>
                </a:lnTo>
                <a:lnTo>
                  <a:pt x="774" y="375"/>
                </a:lnTo>
                <a:lnTo>
                  <a:pt x="822" y="375"/>
                </a:lnTo>
                <a:lnTo>
                  <a:pt x="870" y="367"/>
                </a:lnTo>
                <a:lnTo>
                  <a:pt x="918" y="367"/>
                </a:lnTo>
                <a:lnTo>
                  <a:pt x="958" y="367"/>
                </a:lnTo>
                <a:lnTo>
                  <a:pt x="1006" y="359"/>
                </a:lnTo>
                <a:lnTo>
                  <a:pt x="1046" y="359"/>
                </a:lnTo>
                <a:lnTo>
                  <a:pt x="1094" y="359"/>
                </a:lnTo>
                <a:lnTo>
                  <a:pt x="1134" y="351"/>
                </a:lnTo>
                <a:lnTo>
                  <a:pt x="1174" y="351"/>
                </a:lnTo>
                <a:lnTo>
                  <a:pt x="1213" y="351"/>
                </a:lnTo>
                <a:lnTo>
                  <a:pt x="1245" y="343"/>
                </a:lnTo>
                <a:lnTo>
                  <a:pt x="1285" y="343"/>
                </a:lnTo>
                <a:lnTo>
                  <a:pt x="1317" y="343"/>
                </a:lnTo>
                <a:lnTo>
                  <a:pt x="1357" y="343"/>
                </a:lnTo>
                <a:lnTo>
                  <a:pt x="1389" y="335"/>
                </a:lnTo>
                <a:lnTo>
                  <a:pt x="1421" y="335"/>
                </a:lnTo>
                <a:lnTo>
                  <a:pt x="1461" y="335"/>
                </a:lnTo>
                <a:lnTo>
                  <a:pt x="1493" y="335"/>
                </a:lnTo>
                <a:lnTo>
                  <a:pt x="1525" y="335"/>
                </a:lnTo>
                <a:lnTo>
                  <a:pt x="1565" y="335"/>
                </a:lnTo>
                <a:lnTo>
                  <a:pt x="1597" y="335"/>
                </a:lnTo>
                <a:lnTo>
                  <a:pt x="1637" y="335"/>
                </a:lnTo>
                <a:lnTo>
                  <a:pt x="1669" y="335"/>
                </a:lnTo>
                <a:lnTo>
                  <a:pt x="1701" y="335"/>
                </a:lnTo>
                <a:lnTo>
                  <a:pt x="1740" y="335"/>
                </a:lnTo>
                <a:lnTo>
                  <a:pt x="1772" y="335"/>
                </a:lnTo>
                <a:lnTo>
                  <a:pt x="1804" y="335"/>
                </a:lnTo>
                <a:lnTo>
                  <a:pt x="1844" y="335"/>
                </a:lnTo>
                <a:lnTo>
                  <a:pt x="1876" y="335"/>
                </a:lnTo>
                <a:lnTo>
                  <a:pt x="1916" y="335"/>
                </a:lnTo>
                <a:lnTo>
                  <a:pt x="1948" y="335"/>
                </a:lnTo>
                <a:lnTo>
                  <a:pt x="1988" y="335"/>
                </a:lnTo>
                <a:lnTo>
                  <a:pt x="2020" y="335"/>
                </a:lnTo>
                <a:lnTo>
                  <a:pt x="2060" y="335"/>
                </a:lnTo>
                <a:lnTo>
                  <a:pt x="2092" y="335"/>
                </a:lnTo>
                <a:lnTo>
                  <a:pt x="2132" y="335"/>
                </a:lnTo>
                <a:lnTo>
                  <a:pt x="2172" y="335"/>
                </a:lnTo>
                <a:lnTo>
                  <a:pt x="2204" y="327"/>
                </a:lnTo>
                <a:lnTo>
                  <a:pt x="2244" y="327"/>
                </a:lnTo>
                <a:lnTo>
                  <a:pt x="2284" y="327"/>
                </a:lnTo>
                <a:lnTo>
                  <a:pt x="2323" y="327"/>
                </a:lnTo>
                <a:lnTo>
                  <a:pt x="2363" y="319"/>
                </a:lnTo>
                <a:lnTo>
                  <a:pt x="2403" y="319"/>
                </a:lnTo>
                <a:lnTo>
                  <a:pt x="2443" y="311"/>
                </a:lnTo>
                <a:lnTo>
                  <a:pt x="2483" y="311"/>
                </a:lnTo>
                <a:lnTo>
                  <a:pt x="2515" y="304"/>
                </a:lnTo>
                <a:lnTo>
                  <a:pt x="2555" y="304"/>
                </a:lnTo>
                <a:lnTo>
                  <a:pt x="2587" y="296"/>
                </a:lnTo>
                <a:lnTo>
                  <a:pt x="2619" y="296"/>
                </a:lnTo>
                <a:lnTo>
                  <a:pt x="2651" y="288"/>
                </a:lnTo>
                <a:lnTo>
                  <a:pt x="2675" y="288"/>
                </a:lnTo>
                <a:lnTo>
                  <a:pt x="2699" y="288"/>
                </a:lnTo>
                <a:lnTo>
                  <a:pt x="2723" y="280"/>
                </a:lnTo>
                <a:lnTo>
                  <a:pt x="2747" y="280"/>
                </a:lnTo>
                <a:lnTo>
                  <a:pt x="2763" y="272"/>
                </a:lnTo>
                <a:lnTo>
                  <a:pt x="2779" y="272"/>
                </a:lnTo>
                <a:lnTo>
                  <a:pt x="2795" y="272"/>
                </a:lnTo>
                <a:lnTo>
                  <a:pt x="2811" y="264"/>
                </a:lnTo>
                <a:lnTo>
                  <a:pt x="2819" y="264"/>
                </a:lnTo>
                <a:lnTo>
                  <a:pt x="2827" y="264"/>
                </a:lnTo>
                <a:lnTo>
                  <a:pt x="2835" y="256"/>
                </a:lnTo>
                <a:lnTo>
                  <a:pt x="2842" y="256"/>
                </a:lnTo>
                <a:lnTo>
                  <a:pt x="2842" y="248"/>
                </a:lnTo>
                <a:lnTo>
                  <a:pt x="2850" y="248"/>
                </a:lnTo>
                <a:lnTo>
                  <a:pt x="2858" y="240"/>
                </a:lnTo>
                <a:lnTo>
                  <a:pt x="2858" y="232"/>
                </a:lnTo>
                <a:lnTo>
                  <a:pt x="2866" y="224"/>
                </a:lnTo>
                <a:lnTo>
                  <a:pt x="2866" y="216"/>
                </a:lnTo>
                <a:lnTo>
                  <a:pt x="2874" y="208"/>
                </a:lnTo>
                <a:lnTo>
                  <a:pt x="2874" y="200"/>
                </a:lnTo>
                <a:lnTo>
                  <a:pt x="2874" y="192"/>
                </a:lnTo>
                <a:lnTo>
                  <a:pt x="2874" y="176"/>
                </a:lnTo>
                <a:lnTo>
                  <a:pt x="2882" y="168"/>
                </a:lnTo>
                <a:lnTo>
                  <a:pt x="2882" y="152"/>
                </a:lnTo>
                <a:lnTo>
                  <a:pt x="2882" y="144"/>
                </a:lnTo>
                <a:lnTo>
                  <a:pt x="2882" y="128"/>
                </a:lnTo>
                <a:lnTo>
                  <a:pt x="2882" y="112"/>
                </a:lnTo>
                <a:lnTo>
                  <a:pt x="2882" y="96"/>
                </a:lnTo>
                <a:lnTo>
                  <a:pt x="2882" y="88"/>
                </a:lnTo>
                <a:lnTo>
                  <a:pt x="2874" y="72"/>
                </a:lnTo>
                <a:lnTo>
                  <a:pt x="2874" y="64"/>
                </a:lnTo>
                <a:lnTo>
                  <a:pt x="2866" y="56"/>
                </a:lnTo>
                <a:lnTo>
                  <a:pt x="2858" y="40"/>
                </a:lnTo>
                <a:lnTo>
                  <a:pt x="2850" y="32"/>
                </a:lnTo>
                <a:lnTo>
                  <a:pt x="2842" y="24"/>
                </a:lnTo>
                <a:lnTo>
                  <a:pt x="2835" y="24"/>
                </a:lnTo>
                <a:lnTo>
                  <a:pt x="2827" y="16"/>
                </a:lnTo>
                <a:lnTo>
                  <a:pt x="2811" y="8"/>
                </a:lnTo>
                <a:lnTo>
                  <a:pt x="2803" y="8"/>
                </a:lnTo>
                <a:lnTo>
                  <a:pt x="2787" y="8"/>
                </a:lnTo>
                <a:lnTo>
                  <a:pt x="2771" y="8"/>
                </a:lnTo>
                <a:lnTo>
                  <a:pt x="2755" y="0"/>
                </a:lnTo>
                <a:lnTo>
                  <a:pt x="2739" y="8"/>
                </a:lnTo>
                <a:lnTo>
                  <a:pt x="2723" y="8"/>
                </a:lnTo>
                <a:lnTo>
                  <a:pt x="2699" y="8"/>
                </a:lnTo>
                <a:lnTo>
                  <a:pt x="2683" y="8"/>
                </a:lnTo>
                <a:lnTo>
                  <a:pt x="2659" y="8"/>
                </a:lnTo>
                <a:lnTo>
                  <a:pt x="2635" y="8"/>
                </a:lnTo>
                <a:lnTo>
                  <a:pt x="2619" y="8"/>
                </a:lnTo>
                <a:lnTo>
                  <a:pt x="2595" y="8"/>
                </a:lnTo>
                <a:lnTo>
                  <a:pt x="2571" y="16"/>
                </a:lnTo>
                <a:lnTo>
                  <a:pt x="2539" y="16"/>
                </a:lnTo>
                <a:lnTo>
                  <a:pt x="2515" y="16"/>
                </a:lnTo>
                <a:lnTo>
                  <a:pt x="2491" y="16"/>
                </a:lnTo>
                <a:lnTo>
                  <a:pt x="2459" y="24"/>
                </a:lnTo>
                <a:lnTo>
                  <a:pt x="2427" y="24"/>
                </a:lnTo>
                <a:lnTo>
                  <a:pt x="2395" y="24"/>
                </a:lnTo>
                <a:lnTo>
                  <a:pt x="2371" y="24"/>
                </a:lnTo>
                <a:lnTo>
                  <a:pt x="2331" y="32"/>
                </a:lnTo>
                <a:lnTo>
                  <a:pt x="2299" y="32"/>
                </a:lnTo>
                <a:lnTo>
                  <a:pt x="2268" y="32"/>
                </a:lnTo>
                <a:lnTo>
                  <a:pt x="2236" y="40"/>
                </a:lnTo>
                <a:lnTo>
                  <a:pt x="2204" y="40"/>
                </a:lnTo>
                <a:lnTo>
                  <a:pt x="2172" y="40"/>
                </a:lnTo>
                <a:lnTo>
                  <a:pt x="2132" y="48"/>
                </a:lnTo>
                <a:lnTo>
                  <a:pt x="2100" y="48"/>
                </a:lnTo>
                <a:lnTo>
                  <a:pt x="2060" y="48"/>
                </a:lnTo>
                <a:lnTo>
                  <a:pt x="2028" y="56"/>
                </a:lnTo>
                <a:lnTo>
                  <a:pt x="1988" y="56"/>
                </a:lnTo>
                <a:lnTo>
                  <a:pt x="1956" y="64"/>
                </a:lnTo>
                <a:lnTo>
                  <a:pt x="1916" y="64"/>
                </a:lnTo>
                <a:lnTo>
                  <a:pt x="1884" y="64"/>
                </a:lnTo>
                <a:lnTo>
                  <a:pt x="1844" y="72"/>
                </a:lnTo>
                <a:lnTo>
                  <a:pt x="1804" y="72"/>
                </a:lnTo>
                <a:lnTo>
                  <a:pt x="1772" y="80"/>
                </a:lnTo>
                <a:lnTo>
                  <a:pt x="1733" y="80"/>
                </a:lnTo>
                <a:lnTo>
                  <a:pt x="1693" y="88"/>
                </a:lnTo>
                <a:lnTo>
                  <a:pt x="1661" y="88"/>
                </a:lnTo>
                <a:lnTo>
                  <a:pt x="1621" y="88"/>
                </a:lnTo>
                <a:lnTo>
                  <a:pt x="1589" y="96"/>
                </a:lnTo>
                <a:lnTo>
                  <a:pt x="1557" y="96"/>
                </a:lnTo>
                <a:lnTo>
                  <a:pt x="1517" y="96"/>
                </a:lnTo>
                <a:lnTo>
                  <a:pt x="1485" y="96"/>
                </a:lnTo>
                <a:lnTo>
                  <a:pt x="1453" y="104"/>
                </a:lnTo>
                <a:lnTo>
                  <a:pt x="1421" y="104"/>
                </a:lnTo>
                <a:lnTo>
                  <a:pt x="1389" y="104"/>
                </a:lnTo>
                <a:lnTo>
                  <a:pt x="1357" y="104"/>
                </a:lnTo>
                <a:lnTo>
                  <a:pt x="1333" y="104"/>
                </a:lnTo>
                <a:lnTo>
                  <a:pt x="1301" y="104"/>
                </a:lnTo>
                <a:lnTo>
                  <a:pt x="1269" y="104"/>
                </a:lnTo>
                <a:lnTo>
                  <a:pt x="1245" y="112"/>
                </a:lnTo>
                <a:lnTo>
                  <a:pt x="1213" y="112"/>
                </a:lnTo>
                <a:lnTo>
                  <a:pt x="1182" y="112"/>
                </a:lnTo>
                <a:lnTo>
                  <a:pt x="1150" y="112"/>
                </a:lnTo>
                <a:lnTo>
                  <a:pt x="1118" y="112"/>
                </a:lnTo>
                <a:lnTo>
                  <a:pt x="1086" y="104"/>
                </a:lnTo>
                <a:lnTo>
                  <a:pt x="1046" y="104"/>
                </a:lnTo>
                <a:lnTo>
                  <a:pt x="1006" y="104"/>
                </a:lnTo>
                <a:lnTo>
                  <a:pt x="974" y="104"/>
                </a:lnTo>
                <a:lnTo>
                  <a:pt x="934" y="104"/>
                </a:lnTo>
                <a:lnTo>
                  <a:pt x="894" y="104"/>
                </a:lnTo>
                <a:lnTo>
                  <a:pt x="846" y="104"/>
                </a:lnTo>
                <a:lnTo>
                  <a:pt x="806" y="96"/>
                </a:lnTo>
                <a:lnTo>
                  <a:pt x="758" y="96"/>
                </a:lnTo>
                <a:lnTo>
                  <a:pt x="710" y="96"/>
                </a:lnTo>
                <a:lnTo>
                  <a:pt x="670" y="96"/>
                </a:lnTo>
                <a:lnTo>
                  <a:pt x="615" y="88"/>
                </a:lnTo>
                <a:lnTo>
                  <a:pt x="575" y="88"/>
                </a:lnTo>
                <a:lnTo>
                  <a:pt x="527" y="88"/>
                </a:lnTo>
                <a:lnTo>
                  <a:pt x="487" y="88"/>
                </a:lnTo>
                <a:lnTo>
                  <a:pt x="447" y="80"/>
                </a:lnTo>
                <a:lnTo>
                  <a:pt x="415" y="80"/>
                </a:lnTo>
                <a:lnTo>
                  <a:pt x="383" y="80"/>
                </a:lnTo>
                <a:lnTo>
                  <a:pt x="351" y="80"/>
                </a:lnTo>
                <a:lnTo>
                  <a:pt x="319" y="80"/>
                </a:lnTo>
                <a:lnTo>
                  <a:pt x="295" y="80"/>
                </a:lnTo>
                <a:lnTo>
                  <a:pt x="271" y="80"/>
                </a:lnTo>
                <a:lnTo>
                  <a:pt x="247" y="80"/>
                </a:lnTo>
                <a:lnTo>
                  <a:pt x="231" y="80"/>
                </a:lnTo>
                <a:lnTo>
                  <a:pt x="215" y="80"/>
                </a:lnTo>
                <a:lnTo>
                  <a:pt x="199" y="80"/>
                </a:lnTo>
                <a:lnTo>
                  <a:pt x="191" y="80"/>
                </a:lnTo>
                <a:lnTo>
                  <a:pt x="183" y="80"/>
                </a:lnTo>
                <a:lnTo>
                  <a:pt x="175" y="80"/>
                </a:lnTo>
                <a:lnTo>
                  <a:pt x="167" y="80"/>
                </a:lnTo>
                <a:lnTo>
                  <a:pt x="159" y="80"/>
                </a:lnTo>
                <a:lnTo>
                  <a:pt x="151" y="80"/>
                </a:lnTo>
                <a:lnTo>
                  <a:pt x="151" y="88"/>
                </a:lnTo>
                <a:lnTo>
                  <a:pt x="143" y="88"/>
                </a:lnTo>
                <a:lnTo>
                  <a:pt x="135" y="88"/>
                </a:lnTo>
                <a:lnTo>
                  <a:pt x="135" y="88"/>
                </a:lnTo>
                <a:lnTo>
                  <a:pt x="127" y="88"/>
                </a:lnTo>
                <a:lnTo>
                  <a:pt x="127" y="88"/>
                </a:lnTo>
                <a:lnTo>
                  <a:pt x="119" y="88"/>
                </a:lnTo>
                <a:lnTo>
                  <a:pt x="119" y="88"/>
                </a:lnTo>
                <a:lnTo>
                  <a:pt x="119" y="88"/>
                </a:lnTo>
                <a:lnTo>
                  <a:pt x="119" y="88"/>
                </a:lnTo>
                <a:lnTo>
                  <a:pt x="119" y="88"/>
                </a:lnTo>
                <a:lnTo>
                  <a:pt x="111" y="88"/>
                </a:lnTo>
                <a:lnTo>
                  <a:pt x="111" y="88"/>
                </a:lnTo>
                <a:lnTo>
                  <a:pt x="111" y="88"/>
                </a:lnTo>
                <a:lnTo>
                  <a:pt x="111" y="88"/>
                </a:lnTo>
                <a:lnTo>
                  <a:pt x="111" y="88"/>
                </a:lnTo>
                <a:lnTo>
                  <a:pt x="111" y="88"/>
                </a:lnTo>
                <a:lnTo>
                  <a:pt x="111" y="88"/>
                </a:lnTo>
                <a:lnTo>
                  <a:pt x="111" y="88"/>
                </a:lnTo>
                <a:lnTo>
                  <a:pt x="111" y="88"/>
                </a:lnTo>
                <a:lnTo>
                  <a:pt x="111" y="88"/>
                </a:lnTo>
                <a:lnTo>
                  <a:pt x="111" y="88"/>
                </a:lnTo>
                <a:lnTo>
                  <a:pt x="111" y="80"/>
                </a:lnTo>
                <a:lnTo>
                  <a:pt x="111" y="80"/>
                </a:lnTo>
                <a:lnTo>
                  <a:pt x="111" y="80"/>
                </a:lnTo>
                <a:lnTo>
                  <a:pt x="111" y="80"/>
                </a:lnTo>
                <a:lnTo>
                  <a:pt x="111" y="80"/>
                </a:lnTo>
                <a:lnTo>
                  <a:pt x="119" y="80"/>
                </a:lnTo>
                <a:lnTo>
                  <a:pt x="119" y="80"/>
                </a:lnTo>
                <a:lnTo>
                  <a:pt x="111" y="80"/>
                </a:lnTo>
                <a:lnTo>
                  <a:pt x="111" y="80"/>
                </a:lnTo>
                <a:lnTo>
                  <a:pt x="111" y="80"/>
                </a:lnTo>
                <a:lnTo>
                  <a:pt x="111" y="80"/>
                </a:lnTo>
                <a:lnTo>
                  <a:pt x="111" y="88"/>
                </a:lnTo>
                <a:lnTo>
                  <a:pt x="103" y="88"/>
                </a:lnTo>
                <a:lnTo>
                  <a:pt x="103" y="88"/>
                </a:lnTo>
                <a:lnTo>
                  <a:pt x="95" y="96"/>
                </a:lnTo>
                <a:lnTo>
                  <a:pt x="95" y="104"/>
                </a:lnTo>
                <a:lnTo>
                  <a:pt x="87" y="104"/>
                </a:lnTo>
                <a:lnTo>
                  <a:pt x="80" y="112"/>
                </a:lnTo>
                <a:lnTo>
                  <a:pt x="80" y="120"/>
                </a:lnTo>
                <a:lnTo>
                  <a:pt x="72" y="128"/>
                </a:lnTo>
                <a:lnTo>
                  <a:pt x="64" y="136"/>
                </a:lnTo>
                <a:lnTo>
                  <a:pt x="56" y="144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9F9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0" name="Line 12"/>
          <p:cNvSpPr>
            <a:spLocks noChangeShapeType="1"/>
          </p:cNvSpPr>
          <p:nvPr/>
        </p:nvSpPr>
        <p:spPr bwMode="auto">
          <a:xfrm flipV="1">
            <a:off x="4302126" y="3917950"/>
            <a:ext cx="4005263" cy="254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1" name="Line 13"/>
          <p:cNvSpPr>
            <a:spLocks noChangeShapeType="1"/>
          </p:cNvSpPr>
          <p:nvPr/>
        </p:nvSpPr>
        <p:spPr bwMode="auto">
          <a:xfrm flipV="1">
            <a:off x="4238626" y="3917950"/>
            <a:ext cx="4068763" cy="1905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2" name="Line 14"/>
          <p:cNvSpPr>
            <a:spLocks noChangeShapeType="1"/>
          </p:cNvSpPr>
          <p:nvPr/>
        </p:nvSpPr>
        <p:spPr bwMode="auto">
          <a:xfrm flipV="1">
            <a:off x="4289426" y="3917951"/>
            <a:ext cx="4030663" cy="3286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3" name="AutoShape 15"/>
          <p:cNvSpPr>
            <a:spLocks noChangeArrowheads="1"/>
          </p:cNvSpPr>
          <p:nvPr/>
        </p:nvSpPr>
        <p:spPr bwMode="auto">
          <a:xfrm>
            <a:off x="3395663" y="3898900"/>
            <a:ext cx="912812" cy="114300"/>
          </a:xfrm>
          <a:prstGeom prst="roundRect">
            <a:avLst>
              <a:gd name="adj" fmla="val 135000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4" name="AutoShape 16"/>
          <p:cNvSpPr>
            <a:spLocks noChangeArrowheads="1"/>
          </p:cNvSpPr>
          <p:nvPr/>
        </p:nvSpPr>
        <p:spPr bwMode="auto">
          <a:xfrm>
            <a:off x="3344863" y="4051300"/>
            <a:ext cx="912812" cy="114300"/>
          </a:xfrm>
          <a:prstGeom prst="roundRect">
            <a:avLst>
              <a:gd name="adj" fmla="val 135000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5" name="AutoShape 17"/>
          <p:cNvSpPr>
            <a:spLocks noChangeArrowheads="1"/>
          </p:cNvSpPr>
          <p:nvPr/>
        </p:nvSpPr>
        <p:spPr bwMode="auto">
          <a:xfrm>
            <a:off x="3382963" y="4191001"/>
            <a:ext cx="912812" cy="112713"/>
          </a:xfrm>
          <a:prstGeom prst="roundRect">
            <a:avLst>
              <a:gd name="adj" fmla="val 135000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6" name="Freeform 18"/>
          <p:cNvSpPr>
            <a:spLocks/>
          </p:cNvSpPr>
          <p:nvPr/>
        </p:nvSpPr>
        <p:spPr bwMode="auto">
          <a:xfrm>
            <a:off x="3300413" y="3816351"/>
            <a:ext cx="315912" cy="557213"/>
          </a:xfrm>
          <a:custGeom>
            <a:avLst/>
            <a:gdLst>
              <a:gd name="T0" fmla="*/ 199 w 199"/>
              <a:gd name="T1" fmla="*/ 32 h 351"/>
              <a:gd name="T2" fmla="*/ 160 w 199"/>
              <a:gd name="T3" fmla="*/ 40 h 351"/>
              <a:gd name="T4" fmla="*/ 136 w 199"/>
              <a:gd name="T5" fmla="*/ 80 h 351"/>
              <a:gd name="T6" fmla="*/ 112 w 199"/>
              <a:gd name="T7" fmla="*/ 120 h 351"/>
              <a:gd name="T8" fmla="*/ 112 w 199"/>
              <a:gd name="T9" fmla="*/ 160 h 351"/>
              <a:gd name="T10" fmla="*/ 104 w 199"/>
              <a:gd name="T11" fmla="*/ 200 h 351"/>
              <a:gd name="T12" fmla="*/ 104 w 199"/>
              <a:gd name="T13" fmla="*/ 240 h 351"/>
              <a:gd name="T14" fmla="*/ 112 w 199"/>
              <a:gd name="T15" fmla="*/ 279 h 351"/>
              <a:gd name="T16" fmla="*/ 136 w 199"/>
              <a:gd name="T17" fmla="*/ 319 h 351"/>
              <a:gd name="T18" fmla="*/ 96 w 199"/>
              <a:gd name="T19" fmla="*/ 351 h 351"/>
              <a:gd name="T20" fmla="*/ 56 w 199"/>
              <a:gd name="T21" fmla="*/ 351 h 351"/>
              <a:gd name="T22" fmla="*/ 24 w 199"/>
              <a:gd name="T23" fmla="*/ 311 h 351"/>
              <a:gd name="T24" fmla="*/ 8 w 199"/>
              <a:gd name="T25" fmla="*/ 271 h 351"/>
              <a:gd name="T26" fmla="*/ 0 w 199"/>
              <a:gd name="T27" fmla="*/ 232 h 351"/>
              <a:gd name="T28" fmla="*/ 0 w 199"/>
              <a:gd name="T29" fmla="*/ 192 h 351"/>
              <a:gd name="T30" fmla="*/ 0 w 199"/>
              <a:gd name="T31" fmla="*/ 152 h 351"/>
              <a:gd name="T32" fmla="*/ 0 w 199"/>
              <a:gd name="T33" fmla="*/ 112 h 351"/>
              <a:gd name="T34" fmla="*/ 8 w 199"/>
              <a:gd name="T35" fmla="*/ 72 h 351"/>
              <a:gd name="T36" fmla="*/ 32 w 199"/>
              <a:gd name="T37" fmla="*/ 32 h 351"/>
              <a:gd name="T38" fmla="*/ 72 w 199"/>
              <a:gd name="T39" fmla="*/ 8 h 351"/>
              <a:gd name="T40" fmla="*/ 112 w 199"/>
              <a:gd name="T41" fmla="*/ 8 h 351"/>
              <a:gd name="T42" fmla="*/ 152 w 199"/>
              <a:gd name="T43" fmla="*/ 0 h 351"/>
              <a:gd name="T44" fmla="*/ 191 w 199"/>
              <a:gd name="T45" fmla="*/ 24 h 351"/>
              <a:gd name="T46" fmla="*/ 199 w 199"/>
              <a:gd name="T47" fmla="*/ 40 h 351"/>
              <a:gd name="T48" fmla="*/ 199 w 199"/>
              <a:gd name="T49" fmla="*/ 32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9" h="351">
                <a:moveTo>
                  <a:pt x="199" y="32"/>
                </a:moveTo>
                <a:lnTo>
                  <a:pt x="160" y="40"/>
                </a:lnTo>
                <a:lnTo>
                  <a:pt x="136" y="80"/>
                </a:lnTo>
                <a:lnTo>
                  <a:pt x="112" y="120"/>
                </a:lnTo>
                <a:lnTo>
                  <a:pt x="112" y="160"/>
                </a:lnTo>
                <a:lnTo>
                  <a:pt x="104" y="200"/>
                </a:lnTo>
                <a:lnTo>
                  <a:pt x="104" y="240"/>
                </a:lnTo>
                <a:lnTo>
                  <a:pt x="112" y="279"/>
                </a:lnTo>
                <a:lnTo>
                  <a:pt x="136" y="319"/>
                </a:lnTo>
                <a:lnTo>
                  <a:pt x="96" y="351"/>
                </a:lnTo>
                <a:lnTo>
                  <a:pt x="56" y="351"/>
                </a:lnTo>
                <a:lnTo>
                  <a:pt x="24" y="311"/>
                </a:lnTo>
                <a:lnTo>
                  <a:pt x="8" y="271"/>
                </a:lnTo>
                <a:lnTo>
                  <a:pt x="0" y="232"/>
                </a:lnTo>
                <a:lnTo>
                  <a:pt x="0" y="192"/>
                </a:lnTo>
                <a:lnTo>
                  <a:pt x="0" y="152"/>
                </a:lnTo>
                <a:lnTo>
                  <a:pt x="0" y="112"/>
                </a:lnTo>
                <a:lnTo>
                  <a:pt x="8" y="72"/>
                </a:lnTo>
                <a:lnTo>
                  <a:pt x="32" y="32"/>
                </a:lnTo>
                <a:lnTo>
                  <a:pt x="72" y="8"/>
                </a:lnTo>
                <a:lnTo>
                  <a:pt x="112" y="8"/>
                </a:lnTo>
                <a:lnTo>
                  <a:pt x="152" y="0"/>
                </a:lnTo>
                <a:lnTo>
                  <a:pt x="191" y="24"/>
                </a:lnTo>
                <a:lnTo>
                  <a:pt x="199" y="40"/>
                </a:lnTo>
                <a:lnTo>
                  <a:pt x="199" y="32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788" name="Rectangle 20"/>
          <p:cNvSpPr>
            <a:spLocks noChangeArrowheads="1"/>
          </p:cNvSpPr>
          <p:nvPr/>
        </p:nvSpPr>
        <p:spPr bwMode="auto">
          <a:xfrm>
            <a:off x="4162426" y="2701925"/>
            <a:ext cx="15541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>
                <a:solidFill>
                  <a:srgbClr val="000000"/>
                </a:solidFill>
                <a:latin typeface="Tahoma" charset="0"/>
              </a:rPr>
              <a:t>Electron Guns</a:t>
            </a:r>
            <a:endParaRPr lang="en-US" altLang="en-US" sz="3600">
              <a:latin typeface="Tahoma" charset="0"/>
            </a:endParaRPr>
          </a:p>
        </p:txBody>
      </p:sp>
      <p:sp>
        <p:nvSpPr>
          <p:cNvPr id="32789" name="Arc 21"/>
          <p:cNvSpPr>
            <a:spLocks/>
          </p:cNvSpPr>
          <p:nvPr/>
        </p:nvSpPr>
        <p:spPr bwMode="auto">
          <a:xfrm>
            <a:off x="4429126" y="3892550"/>
            <a:ext cx="98425" cy="127000"/>
          </a:xfrm>
          <a:custGeom>
            <a:avLst/>
            <a:gdLst>
              <a:gd name="G0" fmla="+- 0 0 0"/>
              <a:gd name="G1" fmla="+- 21573 0 0"/>
              <a:gd name="G2" fmla="+- 21600 0 0"/>
              <a:gd name="T0" fmla="*/ 1072 w 16857"/>
              <a:gd name="T1" fmla="*/ 0 h 21573"/>
              <a:gd name="T2" fmla="*/ 16857 w 16857"/>
              <a:gd name="T3" fmla="*/ 8068 h 21573"/>
              <a:gd name="T4" fmla="*/ 0 w 16857"/>
              <a:gd name="T5" fmla="*/ 21573 h 2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857" h="21573" fill="none" extrusionOk="0">
                <a:moveTo>
                  <a:pt x="1072" y="-1"/>
                </a:moveTo>
                <a:cubicBezTo>
                  <a:pt x="7245" y="306"/>
                  <a:pt x="12992" y="3243"/>
                  <a:pt x="16857" y="8067"/>
                </a:cubicBezTo>
              </a:path>
              <a:path w="16857" h="21573" stroke="0" extrusionOk="0">
                <a:moveTo>
                  <a:pt x="1072" y="-1"/>
                </a:moveTo>
                <a:cubicBezTo>
                  <a:pt x="7245" y="306"/>
                  <a:pt x="12992" y="3243"/>
                  <a:pt x="16857" y="8067"/>
                </a:cubicBezTo>
                <a:lnTo>
                  <a:pt x="0" y="2157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0" name="Line 22"/>
          <p:cNvSpPr>
            <a:spLocks noChangeShapeType="1"/>
          </p:cNvSpPr>
          <p:nvPr/>
        </p:nvSpPr>
        <p:spPr bwMode="auto">
          <a:xfrm flipH="1">
            <a:off x="4478338" y="2981326"/>
            <a:ext cx="469900" cy="949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1" name="Freeform 23"/>
          <p:cNvSpPr>
            <a:spLocks/>
          </p:cNvSpPr>
          <p:nvPr/>
        </p:nvSpPr>
        <p:spPr bwMode="auto">
          <a:xfrm>
            <a:off x="2982913" y="3411538"/>
            <a:ext cx="266700" cy="544512"/>
          </a:xfrm>
          <a:custGeom>
            <a:avLst/>
            <a:gdLst>
              <a:gd name="T0" fmla="*/ 168 w 168"/>
              <a:gd name="T1" fmla="*/ 343 h 343"/>
              <a:gd name="T2" fmla="*/ 0 w 168"/>
              <a:gd name="T3" fmla="*/ 343 h 343"/>
              <a:gd name="T4" fmla="*/ 0 w 168"/>
              <a:gd name="T5" fmla="*/ 0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8" h="343">
                <a:moveTo>
                  <a:pt x="168" y="343"/>
                </a:moveTo>
                <a:lnTo>
                  <a:pt x="0" y="343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2" name="Freeform 24"/>
          <p:cNvSpPr>
            <a:spLocks/>
          </p:cNvSpPr>
          <p:nvPr/>
        </p:nvSpPr>
        <p:spPr bwMode="auto">
          <a:xfrm>
            <a:off x="2982913" y="4221163"/>
            <a:ext cx="266700" cy="569912"/>
          </a:xfrm>
          <a:custGeom>
            <a:avLst/>
            <a:gdLst>
              <a:gd name="T0" fmla="*/ 168 w 168"/>
              <a:gd name="T1" fmla="*/ 0 h 359"/>
              <a:gd name="T2" fmla="*/ 0 w 168"/>
              <a:gd name="T3" fmla="*/ 0 h 359"/>
              <a:gd name="T4" fmla="*/ 0 w 168"/>
              <a:gd name="T5" fmla="*/ 359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8" h="359">
                <a:moveTo>
                  <a:pt x="168" y="0"/>
                </a:moveTo>
                <a:lnTo>
                  <a:pt x="0" y="0"/>
                </a:lnTo>
                <a:lnTo>
                  <a:pt x="0" y="359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3" name="Line 25"/>
          <p:cNvSpPr>
            <a:spLocks noChangeShapeType="1"/>
          </p:cNvSpPr>
          <p:nvPr/>
        </p:nvSpPr>
        <p:spPr bwMode="auto">
          <a:xfrm flipH="1">
            <a:off x="2792413" y="4095750"/>
            <a:ext cx="469900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5" name="Rectangle 27"/>
          <p:cNvSpPr>
            <a:spLocks noChangeArrowheads="1"/>
          </p:cNvSpPr>
          <p:nvPr/>
        </p:nvSpPr>
        <p:spPr bwMode="auto">
          <a:xfrm>
            <a:off x="2540000" y="3132139"/>
            <a:ext cx="1003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>
                <a:solidFill>
                  <a:srgbClr val="000000"/>
                </a:solidFill>
                <a:latin typeface="Tahoma" charset="0"/>
              </a:rPr>
              <a:t>Red Input</a:t>
            </a:r>
            <a:endParaRPr lang="en-US" altLang="en-US" sz="3600">
              <a:latin typeface="Tahoma" charset="0"/>
            </a:endParaRPr>
          </a:p>
        </p:txBody>
      </p:sp>
      <p:sp>
        <p:nvSpPr>
          <p:cNvPr id="32797" name="Rectangle 29"/>
          <p:cNvSpPr>
            <a:spLocks noChangeArrowheads="1"/>
          </p:cNvSpPr>
          <p:nvPr/>
        </p:nvSpPr>
        <p:spPr bwMode="auto">
          <a:xfrm>
            <a:off x="2336800" y="3810000"/>
            <a:ext cx="6032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>
                <a:solidFill>
                  <a:srgbClr val="000000"/>
                </a:solidFill>
                <a:latin typeface="Tahoma" charset="0"/>
              </a:rPr>
              <a:t>Green</a:t>
            </a:r>
          </a:p>
          <a:p>
            <a:r>
              <a:rPr lang="en-US" altLang="en-US">
                <a:solidFill>
                  <a:srgbClr val="000000"/>
                </a:solidFill>
                <a:latin typeface="Tahoma" charset="0"/>
              </a:rPr>
              <a:t>Input</a:t>
            </a:r>
            <a:endParaRPr lang="en-US" altLang="en-US" sz="3600">
              <a:latin typeface="Tahoma" charset="0"/>
            </a:endParaRPr>
          </a:p>
        </p:txBody>
      </p:sp>
      <p:sp>
        <p:nvSpPr>
          <p:cNvPr id="32801" name="Rectangle 33"/>
          <p:cNvSpPr>
            <a:spLocks noChangeArrowheads="1"/>
          </p:cNvSpPr>
          <p:nvPr/>
        </p:nvSpPr>
        <p:spPr bwMode="auto">
          <a:xfrm>
            <a:off x="2501900" y="4829176"/>
            <a:ext cx="105984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>
                <a:solidFill>
                  <a:srgbClr val="000000"/>
                </a:solidFill>
                <a:latin typeface="Tahoma" charset="0"/>
              </a:rPr>
              <a:t>Blue Input</a:t>
            </a:r>
            <a:endParaRPr lang="en-US" altLang="en-US" sz="3600">
              <a:latin typeface="Tahoma" charset="0"/>
            </a:endParaRPr>
          </a:p>
        </p:txBody>
      </p:sp>
      <p:sp>
        <p:nvSpPr>
          <p:cNvPr id="32803" name="Rectangle 35"/>
          <p:cNvSpPr>
            <a:spLocks noChangeArrowheads="1"/>
          </p:cNvSpPr>
          <p:nvPr/>
        </p:nvSpPr>
        <p:spPr bwMode="auto">
          <a:xfrm>
            <a:off x="4719639" y="5159376"/>
            <a:ext cx="1120775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en-US" sz="2000">
                <a:solidFill>
                  <a:srgbClr val="000000"/>
                </a:solidFill>
                <a:latin typeface="Tahoma" charset="0"/>
              </a:rPr>
              <a:t>Deflection</a:t>
            </a:r>
          </a:p>
          <a:p>
            <a:pPr algn="ctr"/>
            <a:r>
              <a:rPr lang="en-US" altLang="en-US" sz="2000">
                <a:solidFill>
                  <a:srgbClr val="000000"/>
                </a:solidFill>
                <a:latin typeface="Tahoma" charset="0"/>
              </a:rPr>
              <a:t>Yoke</a:t>
            </a:r>
          </a:p>
        </p:txBody>
      </p:sp>
      <p:sp>
        <p:nvSpPr>
          <p:cNvPr id="32806" name="Arc 38"/>
          <p:cNvSpPr>
            <a:spLocks/>
          </p:cNvSpPr>
          <p:nvPr/>
        </p:nvSpPr>
        <p:spPr bwMode="auto">
          <a:xfrm>
            <a:off x="5653088" y="4475163"/>
            <a:ext cx="119062" cy="119062"/>
          </a:xfrm>
          <a:custGeom>
            <a:avLst/>
            <a:gdLst>
              <a:gd name="G0" fmla="+- 20221 0 0"/>
              <a:gd name="G1" fmla="+- 0 0 0"/>
              <a:gd name="G2" fmla="+- 21600 0 0"/>
              <a:gd name="T0" fmla="*/ 12619 w 20221"/>
              <a:gd name="T1" fmla="*/ 20218 h 20218"/>
              <a:gd name="T2" fmla="*/ 0 w 20221"/>
              <a:gd name="T3" fmla="*/ 7593 h 20218"/>
              <a:gd name="T4" fmla="*/ 20221 w 20221"/>
              <a:gd name="T5" fmla="*/ 0 h 20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221" h="20218" fill="none" extrusionOk="0">
                <a:moveTo>
                  <a:pt x="12618" y="20218"/>
                </a:moveTo>
                <a:cubicBezTo>
                  <a:pt x="6789" y="18025"/>
                  <a:pt x="2189" y="13424"/>
                  <a:pt x="-1" y="7593"/>
                </a:cubicBezTo>
              </a:path>
              <a:path w="20221" h="20218" stroke="0" extrusionOk="0">
                <a:moveTo>
                  <a:pt x="12618" y="20218"/>
                </a:moveTo>
                <a:cubicBezTo>
                  <a:pt x="6789" y="18025"/>
                  <a:pt x="2189" y="13424"/>
                  <a:pt x="-1" y="7593"/>
                </a:cubicBezTo>
                <a:lnTo>
                  <a:pt x="202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7" name="Line 39"/>
          <p:cNvSpPr>
            <a:spLocks noChangeShapeType="1"/>
          </p:cNvSpPr>
          <p:nvPr/>
        </p:nvSpPr>
        <p:spPr bwMode="auto">
          <a:xfrm flipV="1">
            <a:off x="5113338" y="4551363"/>
            <a:ext cx="582612" cy="5953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9" name="Rectangle 41"/>
          <p:cNvSpPr>
            <a:spLocks noChangeArrowheads="1"/>
          </p:cNvSpPr>
          <p:nvPr/>
        </p:nvSpPr>
        <p:spPr bwMode="auto">
          <a:xfrm>
            <a:off x="6913563" y="2347914"/>
            <a:ext cx="153035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>
                <a:solidFill>
                  <a:srgbClr val="000000"/>
                </a:solidFill>
                <a:latin typeface="Tahoma" charset="0"/>
              </a:rPr>
              <a:t>Shadow Mask</a:t>
            </a:r>
            <a:endParaRPr lang="en-US" altLang="en-US" sz="3600">
              <a:latin typeface="Tahoma" charset="0"/>
            </a:endParaRPr>
          </a:p>
        </p:txBody>
      </p:sp>
      <p:sp>
        <p:nvSpPr>
          <p:cNvPr id="32810" name="Arc 42"/>
          <p:cNvSpPr>
            <a:spLocks/>
          </p:cNvSpPr>
          <p:nvPr/>
        </p:nvSpPr>
        <p:spPr bwMode="auto">
          <a:xfrm>
            <a:off x="8091488" y="2878139"/>
            <a:ext cx="127000" cy="96837"/>
          </a:xfrm>
          <a:custGeom>
            <a:avLst/>
            <a:gdLst>
              <a:gd name="G0" fmla="+- 21600 0 0"/>
              <a:gd name="G1" fmla="+- 15274 0 0"/>
              <a:gd name="G2" fmla="+- 21600 0 0"/>
              <a:gd name="T0" fmla="*/ 28 w 21600"/>
              <a:gd name="T1" fmla="*/ 16366 h 16366"/>
              <a:gd name="T2" fmla="*/ 6326 w 21600"/>
              <a:gd name="T3" fmla="*/ 0 h 16366"/>
              <a:gd name="T4" fmla="*/ 21600 w 21600"/>
              <a:gd name="T5" fmla="*/ 15274 h 16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6366" fill="none" extrusionOk="0">
                <a:moveTo>
                  <a:pt x="27" y="16366"/>
                </a:moveTo>
                <a:cubicBezTo>
                  <a:pt x="9" y="16002"/>
                  <a:pt x="0" y="15638"/>
                  <a:pt x="0" y="15274"/>
                </a:cubicBezTo>
                <a:cubicBezTo>
                  <a:pt x="0" y="9545"/>
                  <a:pt x="2275" y="4051"/>
                  <a:pt x="6326" y="0"/>
                </a:cubicBezTo>
              </a:path>
              <a:path w="21600" h="16366" stroke="0" extrusionOk="0">
                <a:moveTo>
                  <a:pt x="27" y="16366"/>
                </a:moveTo>
                <a:cubicBezTo>
                  <a:pt x="9" y="16002"/>
                  <a:pt x="0" y="15638"/>
                  <a:pt x="0" y="15274"/>
                </a:cubicBezTo>
                <a:cubicBezTo>
                  <a:pt x="0" y="9545"/>
                  <a:pt x="2275" y="4051"/>
                  <a:pt x="6326" y="0"/>
                </a:cubicBezTo>
                <a:lnTo>
                  <a:pt x="21600" y="1527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1" name="Line 43"/>
          <p:cNvSpPr>
            <a:spLocks noChangeShapeType="1"/>
          </p:cNvSpPr>
          <p:nvPr/>
        </p:nvSpPr>
        <p:spPr bwMode="auto">
          <a:xfrm>
            <a:off x="7419976" y="2651125"/>
            <a:ext cx="709613" cy="2794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3" name="Rectangle 45"/>
          <p:cNvSpPr>
            <a:spLocks noChangeArrowheads="1"/>
          </p:cNvSpPr>
          <p:nvPr/>
        </p:nvSpPr>
        <p:spPr bwMode="auto">
          <a:xfrm>
            <a:off x="8002589" y="5437188"/>
            <a:ext cx="1711325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>
                <a:solidFill>
                  <a:srgbClr val="000000"/>
                </a:solidFill>
                <a:latin typeface="Tahoma" charset="0"/>
              </a:rPr>
              <a:t>Red, Blue,</a:t>
            </a:r>
          </a:p>
          <a:p>
            <a:r>
              <a:rPr lang="en-US" altLang="en-US" sz="2000">
                <a:solidFill>
                  <a:srgbClr val="000000"/>
                </a:solidFill>
                <a:latin typeface="Tahoma" charset="0"/>
              </a:rPr>
              <a:t>and Green</a:t>
            </a:r>
            <a:endParaRPr lang="en-US" altLang="en-US" sz="3600">
              <a:latin typeface="Tahoma" charset="0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Tahoma" charset="0"/>
              </a:rPr>
              <a:t>Phosphor Dots </a:t>
            </a:r>
          </a:p>
        </p:txBody>
      </p:sp>
      <p:sp>
        <p:nvSpPr>
          <p:cNvPr id="32818" name="Arc 50"/>
          <p:cNvSpPr>
            <a:spLocks/>
          </p:cNvSpPr>
          <p:nvPr/>
        </p:nvSpPr>
        <p:spPr bwMode="auto">
          <a:xfrm>
            <a:off x="8431214" y="4095750"/>
            <a:ext cx="98425" cy="127000"/>
          </a:xfrm>
          <a:custGeom>
            <a:avLst/>
            <a:gdLst>
              <a:gd name="G0" fmla="+- 2805 0 0"/>
              <a:gd name="G1" fmla="+- 0 0 0"/>
              <a:gd name="G2" fmla="+- 21600 0 0"/>
              <a:gd name="T0" fmla="*/ 16678 w 16678"/>
              <a:gd name="T1" fmla="*/ 16556 h 21600"/>
              <a:gd name="T2" fmla="*/ 0 w 16678"/>
              <a:gd name="T3" fmla="*/ 21417 h 21600"/>
              <a:gd name="T4" fmla="*/ 2805 w 16678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678" h="21600" fill="none" extrusionOk="0">
                <a:moveTo>
                  <a:pt x="16677" y="16555"/>
                </a:moveTo>
                <a:cubicBezTo>
                  <a:pt x="12789" y="19814"/>
                  <a:pt x="7878" y="21599"/>
                  <a:pt x="2805" y="21599"/>
                </a:cubicBezTo>
                <a:cubicBezTo>
                  <a:pt x="1867" y="21599"/>
                  <a:pt x="930" y="21538"/>
                  <a:pt x="-1" y="21417"/>
                </a:cubicBezTo>
              </a:path>
              <a:path w="16678" h="21600" stroke="0" extrusionOk="0">
                <a:moveTo>
                  <a:pt x="16677" y="16555"/>
                </a:moveTo>
                <a:cubicBezTo>
                  <a:pt x="12789" y="19814"/>
                  <a:pt x="7878" y="21599"/>
                  <a:pt x="2805" y="21599"/>
                </a:cubicBezTo>
                <a:cubicBezTo>
                  <a:pt x="1867" y="21599"/>
                  <a:pt x="930" y="21538"/>
                  <a:pt x="-1" y="21417"/>
                </a:cubicBezTo>
                <a:lnTo>
                  <a:pt x="28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9" name="Line 51"/>
          <p:cNvSpPr>
            <a:spLocks noChangeShapeType="1"/>
          </p:cNvSpPr>
          <p:nvPr/>
        </p:nvSpPr>
        <p:spPr bwMode="auto">
          <a:xfrm flipH="1" flipV="1">
            <a:off x="8472488" y="4197350"/>
            <a:ext cx="330200" cy="11763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21" name="Rectangle 53"/>
          <p:cNvSpPr>
            <a:spLocks noChangeArrowheads="1"/>
          </p:cNvSpPr>
          <p:nvPr/>
        </p:nvSpPr>
        <p:spPr bwMode="auto">
          <a:xfrm>
            <a:off x="5480050" y="1765301"/>
            <a:ext cx="642938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800">
                <a:solidFill>
                  <a:srgbClr val="000000"/>
                </a:solidFill>
                <a:latin typeface="Tahoma" charset="0"/>
              </a:rPr>
              <a:t>CRT</a:t>
            </a:r>
            <a:endParaRPr lang="en-US" altLang="en-US" sz="3600">
              <a:latin typeface="Tahoma" charset="0"/>
            </a:endParaRPr>
          </a:p>
        </p:txBody>
      </p:sp>
      <p:sp>
        <p:nvSpPr>
          <p:cNvPr id="32822" name="Rectangle 5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CRT Monitor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196F65-175B-0346-A971-7AA191E5E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95704346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270977" y="1085737"/>
            <a:ext cx="3266034" cy="2174433"/>
            <a:chOff x="6519863" y="120650"/>
            <a:chExt cx="2395537" cy="1250950"/>
          </a:xfrm>
        </p:grpSpPr>
        <p:sp>
          <p:nvSpPr>
            <p:cNvPr id="33799" name="Rectangle 7"/>
            <p:cNvSpPr>
              <a:spLocks noChangeArrowheads="1"/>
            </p:cNvSpPr>
            <p:nvPr/>
          </p:nvSpPr>
          <p:spPr bwMode="auto">
            <a:xfrm>
              <a:off x="6810375" y="728663"/>
              <a:ext cx="63500" cy="873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0" name="Freeform 8"/>
            <p:cNvSpPr>
              <a:spLocks/>
            </p:cNvSpPr>
            <p:nvPr/>
          </p:nvSpPr>
          <p:spPr bwMode="auto">
            <a:xfrm>
              <a:off x="7372351" y="381000"/>
              <a:ext cx="315913" cy="165100"/>
            </a:xfrm>
            <a:custGeom>
              <a:avLst/>
              <a:gdLst>
                <a:gd name="T0" fmla="*/ 40 w 199"/>
                <a:gd name="T1" fmla="*/ 0 h 104"/>
                <a:gd name="T2" fmla="*/ 0 w 199"/>
                <a:gd name="T3" fmla="*/ 104 h 104"/>
                <a:gd name="T4" fmla="*/ 151 w 199"/>
                <a:gd name="T5" fmla="*/ 104 h 104"/>
                <a:gd name="T6" fmla="*/ 199 w 199"/>
                <a:gd name="T7" fmla="*/ 0 h 104"/>
                <a:gd name="T8" fmla="*/ 40 w 199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04">
                  <a:moveTo>
                    <a:pt x="40" y="0"/>
                  </a:moveTo>
                  <a:lnTo>
                    <a:pt x="0" y="104"/>
                  </a:lnTo>
                  <a:lnTo>
                    <a:pt x="151" y="104"/>
                  </a:lnTo>
                  <a:lnTo>
                    <a:pt x="199" y="0"/>
                  </a:lnTo>
                  <a:lnTo>
                    <a:pt x="4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1" name="Freeform 9"/>
            <p:cNvSpPr>
              <a:spLocks/>
            </p:cNvSpPr>
            <p:nvPr/>
          </p:nvSpPr>
          <p:spPr bwMode="auto">
            <a:xfrm>
              <a:off x="7372351" y="381000"/>
              <a:ext cx="315913" cy="165100"/>
            </a:xfrm>
            <a:custGeom>
              <a:avLst/>
              <a:gdLst>
                <a:gd name="T0" fmla="*/ 40 w 199"/>
                <a:gd name="T1" fmla="*/ 0 h 104"/>
                <a:gd name="T2" fmla="*/ 0 w 199"/>
                <a:gd name="T3" fmla="*/ 104 h 104"/>
                <a:gd name="T4" fmla="*/ 151 w 199"/>
                <a:gd name="T5" fmla="*/ 104 h 104"/>
                <a:gd name="T6" fmla="*/ 199 w 199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" h="104">
                  <a:moveTo>
                    <a:pt x="40" y="0"/>
                  </a:moveTo>
                  <a:lnTo>
                    <a:pt x="0" y="104"/>
                  </a:lnTo>
                  <a:lnTo>
                    <a:pt x="151" y="104"/>
                  </a:lnTo>
                  <a:lnTo>
                    <a:pt x="199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2" name="Line 10"/>
            <p:cNvSpPr>
              <a:spLocks noChangeShapeType="1"/>
            </p:cNvSpPr>
            <p:nvPr/>
          </p:nvSpPr>
          <p:spPr bwMode="auto">
            <a:xfrm>
              <a:off x="7435851" y="381000"/>
              <a:ext cx="252413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3" name="Freeform 11"/>
            <p:cNvSpPr>
              <a:spLocks/>
            </p:cNvSpPr>
            <p:nvPr/>
          </p:nvSpPr>
          <p:spPr bwMode="auto">
            <a:xfrm>
              <a:off x="7296151" y="898526"/>
              <a:ext cx="315913" cy="163513"/>
            </a:xfrm>
            <a:custGeom>
              <a:avLst/>
              <a:gdLst>
                <a:gd name="T0" fmla="*/ 48 w 199"/>
                <a:gd name="T1" fmla="*/ 0 h 103"/>
                <a:gd name="T2" fmla="*/ 0 w 199"/>
                <a:gd name="T3" fmla="*/ 103 h 103"/>
                <a:gd name="T4" fmla="*/ 160 w 199"/>
                <a:gd name="T5" fmla="*/ 103 h 103"/>
                <a:gd name="T6" fmla="*/ 199 w 199"/>
                <a:gd name="T7" fmla="*/ 0 h 103"/>
                <a:gd name="T8" fmla="*/ 48 w 199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03">
                  <a:moveTo>
                    <a:pt x="48" y="0"/>
                  </a:moveTo>
                  <a:lnTo>
                    <a:pt x="0" y="103"/>
                  </a:lnTo>
                  <a:lnTo>
                    <a:pt x="160" y="103"/>
                  </a:lnTo>
                  <a:lnTo>
                    <a:pt x="199" y="0"/>
                  </a:lnTo>
                  <a:lnTo>
                    <a:pt x="4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4" name="Freeform 12"/>
            <p:cNvSpPr>
              <a:spLocks/>
            </p:cNvSpPr>
            <p:nvPr/>
          </p:nvSpPr>
          <p:spPr bwMode="auto">
            <a:xfrm>
              <a:off x="7296151" y="898526"/>
              <a:ext cx="315913" cy="163513"/>
            </a:xfrm>
            <a:custGeom>
              <a:avLst/>
              <a:gdLst>
                <a:gd name="T0" fmla="*/ 48 w 199"/>
                <a:gd name="T1" fmla="*/ 0 h 103"/>
                <a:gd name="T2" fmla="*/ 0 w 199"/>
                <a:gd name="T3" fmla="*/ 103 h 103"/>
                <a:gd name="T4" fmla="*/ 160 w 199"/>
                <a:gd name="T5" fmla="*/ 103 h 103"/>
                <a:gd name="T6" fmla="*/ 199 w 199"/>
                <a:gd name="T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" h="103">
                  <a:moveTo>
                    <a:pt x="48" y="0"/>
                  </a:moveTo>
                  <a:lnTo>
                    <a:pt x="0" y="103"/>
                  </a:lnTo>
                  <a:lnTo>
                    <a:pt x="160" y="103"/>
                  </a:lnTo>
                  <a:lnTo>
                    <a:pt x="199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5" name="Line 13"/>
            <p:cNvSpPr>
              <a:spLocks noChangeShapeType="1"/>
            </p:cNvSpPr>
            <p:nvPr/>
          </p:nvSpPr>
          <p:spPr bwMode="auto">
            <a:xfrm>
              <a:off x="7372351" y="898525"/>
              <a:ext cx="239713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6" name="Rectangle 14"/>
            <p:cNvSpPr>
              <a:spLocks noChangeArrowheads="1"/>
            </p:cNvSpPr>
            <p:nvPr/>
          </p:nvSpPr>
          <p:spPr bwMode="auto">
            <a:xfrm>
              <a:off x="7910513" y="552451"/>
              <a:ext cx="227012" cy="250825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7" name="Rectangle 15"/>
            <p:cNvSpPr>
              <a:spLocks noChangeArrowheads="1"/>
            </p:cNvSpPr>
            <p:nvPr/>
          </p:nvSpPr>
          <p:spPr bwMode="auto">
            <a:xfrm>
              <a:off x="6519863" y="639763"/>
              <a:ext cx="315912" cy="2651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8" name="Oval 16"/>
            <p:cNvSpPr>
              <a:spLocks noChangeArrowheads="1"/>
            </p:cNvSpPr>
            <p:nvPr/>
          </p:nvSpPr>
          <p:spPr bwMode="auto">
            <a:xfrm>
              <a:off x="8694738" y="120650"/>
              <a:ext cx="220662" cy="125095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9" name="Line 17"/>
            <p:cNvSpPr>
              <a:spLocks noChangeShapeType="1"/>
            </p:cNvSpPr>
            <p:nvPr/>
          </p:nvSpPr>
          <p:spPr bwMode="auto">
            <a:xfrm>
              <a:off x="6880226" y="760413"/>
              <a:ext cx="1958975" cy="127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10" name="Rectangle 18"/>
            <p:cNvSpPr>
              <a:spLocks noChangeArrowheads="1"/>
            </p:cNvSpPr>
            <p:nvPr/>
          </p:nvSpPr>
          <p:spPr bwMode="auto">
            <a:xfrm>
              <a:off x="7821613" y="677863"/>
              <a:ext cx="239712" cy="2397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1" name="AutoShape 19"/>
            <p:cNvSpPr>
              <a:spLocks noChangeArrowheads="1"/>
            </p:cNvSpPr>
            <p:nvPr/>
          </p:nvSpPr>
          <p:spPr bwMode="auto">
            <a:xfrm>
              <a:off x="6999288" y="652463"/>
              <a:ext cx="277812" cy="252412"/>
            </a:xfrm>
            <a:prstGeom prst="roundRect">
              <a:avLst>
                <a:gd name="adj" fmla="val 64287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2" name="Oval 20"/>
            <p:cNvSpPr>
              <a:spLocks noChangeArrowheads="1"/>
            </p:cNvSpPr>
            <p:nvPr/>
          </p:nvSpPr>
          <p:spPr bwMode="auto">
            <a:xfrm>
              <a:off x="7164388" y="652463"/>
              <a:ext cx="112712" cy="25241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3" name="Line 21"/>
            <p:cNvSpPr>
              <a:spLocks noChangeShapeType="1"/>
            </p:cNvSpPr>
            <p:nvPr/>
          </p:nvSpPr>
          <p:spPr bwMode="auto">
            <a:xfrm flipH="1">
              <a:off x="7183438" y="760414"/>
              <a:ext cx="100012" cy="15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7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Electron Gun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Stream of electrons directed to front</a:t>
            </a:r>
          </a:p>
          <a:p>
            <a:pPr lvl="1"/>
            <a:r>
              <a:rPr lang="en-US" altLang="en-US"/>
              <a:t>Num electrons controls brightness</a:t>
            </a:r>
          </a:p>
          <a:p>
            <a:pPr lvl="1"/>
            <a:endParaRPr lang="en-US" altLang="en-US"/>
          </a:p>
          <a:p>
            <a:r>
              <a:rPr lang="en-US" altLang="en-US"/>
              <a:t>Phosphor, glows briefly</a:t>
            </a:r>
          </a:p>
          <a:p>
            <a:endParaRPr lang="en-US" altLang="en-US"/>
          </a:p>
          <a:p>
            <a:r>
              <a:rPr lang="en-US" altLang="en-US"/>
              <a:t>Gaussian distribution of electrons, light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932CE1-1266-DC43-9141-5254659C9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88354767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679700"/>
            <a:ext cx="3263900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482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CRT</a:t>
            </a:r>
          </a:p>
        </p:txBody>
      </p:sp>
      <p:sp>
        <p:nvSpPr>
          <p:cNvPr id="34825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RGB electron guns</a:t>
            </a:r>
          </a:p>
          <a:p>
            <a:r>
              <a:rPr lang="en-US" altLang="en-US"/>
              <a:t>Screen coated with</a:t>
            </a:r>
            <a:br>
              <a:rPr lang="en-US" altLang="en-US"/>
            </a:br>
            <a:r>
              <a:rPr lang="en-US" altLang="en-US"/>
              <a:t>phosphor pattern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Fluorescence</a:t>
            </a:r>
          </a:p>
          <a:p>
            <a:r>
              <a:rPr lang="en-US" altLang="en-US"/>
              <a:t>Phosphorescence </a:t>
            </a:r>
          </a:p>
          <a:p>
            <a:r>
              <a:rPr lang="en-US" altLang="en-US"/>
              <a:t>Persistence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2B2472-4E00-C044-A08C-C08966D5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4311049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/>
              <a:t>Phosphors arranged in triads</a:t>
            </a:r>
          </a:p>
          <a:p>
            <a:r>
              <a:rPr lang="en-US" altLang="en-US" sz="2400"/>
              <a:t>Each triad has one R/G/B phosphor dot</a:t>
            </a:r>
          </a:p>
          <a:p>
            <a:r>
              <a:rPr lang="en-US" altLang="en-US" sz="2400"/>
              <a:t>Typically 2.3 to 2.5 triads per pixel</a:t>
            </a:r>
          </a:p>
          <a:p>
            <a:r>
              <a:rPr lang="en-US" altLang="en-US" sz="2400"/>
              <a:t>Shadow mask has one small hole for each phosphor triad</a:t>
            </a:r>
            <a:endParaRPr lang="en-US" altLang="en-US"/>
          </a:p>
        </p:txBody>
      </p:sp>
      <p:sp>
        <p:nvSpPr>
          <p:cNvPr id="35847" name="Freeform 7"/>
          <p:cNvSpPr>
            <a:spLocks/>
          </p:cNvSpPr>
          <p:nvPr/>
        </p:nvSpPr>
        <p:spPr bwMode="auto">
          <a:xfrm>
            <a:off x="7053264" y="3779839"/>
            <a:ext cx="1233487" cy="2765425"/>
          </a:xfrm>
          <a:custGeom>
            <a:avLst/>
            <a:gdLst>
              <a:gd name="T0" fmla="*/ 777 w 777"/>
              <a:gd name="T1" fmla="*/ 351 h 1742"/>
              <a:gd name="T2" fmla="*/ 0 w 777"/>
              <a:gd name="T3" fmla="*/ 0 h 1742"/>
              <a:gd name="T4" fmla="*/ 0 w 777"/>
              <a:gd name="T5" fmla="*/ 1390 h 1742"/>
              <a:gd name="T6" fmla="*/ 777 w 777"/>
              <a:gd name="T7" fmla="*/ 1742 h 1742"/>
              <a:gd name="T8" fmla="*/ 777 w 777"/>
              <a:gd name="T9" fmla="*/ 351 h 17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7" h="1742">
                <a:moveTo>
                  <a:pt x="777" y="351"/>
                </a:moveTo>
                <a:lnTo>
                  <a:pt x="0" y="0"/>
                </a:lnTo>
                <a:lnTo>
                  <a:pt x="0" y="1390"/>
                </a:lnTo>
                <a:lnTo>
                  <a:pt x="777" y="1742"/>
                </a:lnTo>
                <a:lnTo>
                  <a:pt x="777" y="351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8" name="Oval 8"/>
          <p:cNvSpPr>
            <a:spLocks noChangeArrowheads="1"/>
          </p:cNvSpPr>
          <p:nvPr/>
        </p:nvSpPr>
        <p:spPr bwMode="auto">
          <a:xfrm>
            <a:off x="7458075" y="5708651"/>
            <a:ext cx="230188" cy="271463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9" name="Oval 9"/>
          <p:cNvSpPr>
            <a:spLocks noChangeArrowheads="1"/>
          </p:cNvSpPr>
          <p:nvPr/>
        </p:nvSpPr>
        <p:spPr bwMode="auto">
          <a:xfrm>
            <a:off x="7192963" y="5708651"/>
            <a:ext cx="228600" cy="284163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0" name="Oval 10"/>
          <p:cNvSpPr>
            <a:spLocks noChangeArrowheads="1"/>
          </p:cNvSpPr>
          <p:nvPr/>
        </p:nvSpPr>
        <p:spPr bwMode="auto">
          <a:xfrm>
            <a:off x="7700963" y="5732463"/>
            <a:ext cx="228600" cy="271462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1" name="Oval 11"/>
          <p:cNvSpPr>
            <a:spLocks noChangeArrowheads="1"/>
          </p:cNvSpPr>
          <p:nvPr/>
        </p:nvSpPr>
        <p:spPr bwMode="auto">
          <a:xfrm>
            <a:off x="7953375" y="5719763"/>
            <a:ext cx="230188" cy="27305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2" name="Oval 12"/>
          <p:cNvSpPr>
            <a:spLocks noChangeArrowheads="1"/>
          </p:cNvSpPr>
          <p:nvPr/>
        </p:nvSpPr>
        <p:spPr bwMode="auto">
          <a:xfrm>
            <a:off x="7108825" y="5400676"/>
            <a:ext cx="228600" cy="271463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3" name="Oval 13"/>
          <p:cNvSpPr>
            <a:spLocks noChangeArrowheads="1"/>
          </p:cNvSpPr>
          <p:nvPr/>
        </p:nvSpPr>
        <p:spPr bwMode="auto">
          <a:xfrm>
            <a:off x="7604125" y="5400676"/>
            <a:ext cx="228600" cy="271463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4" name="Oval 14"/>
          <p:cNvSpPr>
            <a:spLocks noChangeArrowheads="1"/>
          </p:cNvSpPr>
          <p:nvPr/>
        </p:nvSpPr>
        <p:spPr bwMode="auto">
          <a:xfrm>
            <a:off x="7361239" y="5411788"/>
            <a:ext cx="230187" cy="271462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5" name="Oval 15"/>
          <p:cNvSpPr>
            <a:spLocks noChangeArrowheads="1"/>
          </p:cNvSpPr>
          <p:nvPr/>
        </p:nvSpPr>
        <p:spPr bwMode="auto">
          <a:xfrm>
            <a:off x="7869238" y="5422900"/>
            <a:ext cx="228600" cy="27305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6" name="Oval 16"/>
          <p:cNvSpPr>
            <a:spLocks noChangeArrowheads="1"/>
          </p:cNvSpPr>
          <p:nvPr/>
        </p:nvSpPr>
        <p:spPr bwMode="auto">
          <a:xfrm>
            <a:off x="7470775" y="5127626"/>
            <a:ext cx="228600" cy="271463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7" name="Oval 17"/>
          <p:cNvSpPr>
            <a:spLocks noChangeArrowheads="1"/>
          </p:cNvSpPr>
          <p:nvPr/>
        </p:nvSpPr>
        <p:spPr bwMode="auto">
          <a:xfrm>
            <a:off x="7216775" y="5127626"/>
            <a:ext cx="241300" cy="282575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8" name="Oval 18"/>
          <p:cNvSpPr>
            <a:spLocks noChangeArrowheads="1"/>
          </p:cNvSpPr>
          <p:nvPr/>
        </p:nvSpPr>
        <p:spPr bwMode="auto">
          <a:xfrm>
            <a:off x="7735889" y="5151438"/>
            <a:ext cx="230187" cy="271462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9" name="Oval 19"/>
          <p:cNvSpPr>
            <a:spLocks noChangeArrowheads="1"/>
          </p:cNvSpPr>
          <p:nvPr/>
        </p:nvSpPr>
        <p:spPr bwMode="auto">
          <a:xfrm>
            <a:off x="7978776" y="5138738"/>
            <a:ext cx="239713" cy="271462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0" name="Oval 20"/>
          <p:cNvSpPr>
            <a:spLocks noChangeArrowheads="1"/>
          </p:cNvSpPr>
          <p:nvPr/>
        </p:nvSpPr>
        <p:spPr bwMode="auto">
          <a:xfrm>
            <a:off x="7119938" y="4841876"/>
            <a:ext cx="241300" cy="284163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1" name="Oval 21"/>
          <p:cNvSpPr>
            <a:spLocks noChangeArrowheads="1"/>
          </p:cNvSpPr>
          <p:nvPr/>
        </p:nvSpPr>
        <p:spPr bwMode="auto">
          <a:xfrm>
            <a:off x="7664450" y="4841876"/>
            <a:ext cx="241300" cy="284163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2" name="Oval 22"/>
          <p:cNvSpPr>
            <a:spLocks noChangeArrowheads="1"/>
          </p:cNvSpPr>
          <p:nvPr/>
        </p:nvSpPr>
        <p:spPr bwMode="auto">
          <a:xfrm>
            <a:off x="7397750" y="4854576"/>
            <a:ext cx="241300" cy="271463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3" name="Oval 23"/>
          <p:cNvSpPr>
            <a:spLocks noChangeArrowheads="1"/>
          </p:cNvSpPr>
          <p:nvPr/>
        </p:nvSpPr>
        <p:spPr bwMode="auto">
          <a:xfrm>
            <a:off x="7942263" y="4865688"/>
            <a:ext cx="252412" cy="284162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4" name="Oval 24"/>
          <p:cNvSpPr>
            <a:spLocks noChangeArrowheads="1"/>
          </p:cNvSpPr>
          <p:nvPr/>
        </p:nvSpPr>
        <p:spPr bwMode="auto">
          <a:xfrm>
            <a:off x="7483476" y="4568825"/>
            <a:ext cx="239713" cy="27305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5" name="Oval 25"/>
          <p:cNvSpPr>
            <a:spLocks noChangeArrowheads="1"/>
          </p:cNvSpPr>
          <p:nvPr/>
        </p:nvSpPr>
        <p:spPr bwMode="auto">
          <a:xfrm>
            <a:off x="7240589" y="4581526"/>
            <a:ext cx="230187" cy="271463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6" name="Oval 26"/>
          <p:cNvSpPr>
            <a:spLocks noChangeArrowheads="1"/>
          </p:cNvSpPr>
          <p:nvPr/>
        </p:nvSpPr>
        <p:spPr bwMode="auto">
          <a:xfrm>
            <a:off x="7748588" y="4592638"/>
            <a:ext cx="228600" cy="27305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7" name="Oval 27"/>
          <p:cNvSpPr>
            <a:spLocks noChangeArrowheads="1"/>
          </p:cNvSpPr>
          <p:nvPr/>
        </p:nvSpPr>
        <p:spPr bwMode="auto">
          <a:xfrm>
            <a:off x="8002588" y="4581526"/>
            <a:ext cx="228600" cy="284163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8" name="Oval 28"/>
          <p:cNvSpPr>
            <a:spLocks noChangeArrowheads="1"/>
          </p:cNvSpPr>
          <p:nvPr/>
        </p:nvSpPr>
        <p:spPr bwMode="auto">
          <a:xfrm>
            <a:off x="7108825" y="4295775"/>
            <a:ext cx="228600" cy="27305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9" name="Oval 29"/>
          <p:cNvSpPr>
            <a:spLocks noChangeArrowheads="1"/>
          </p:cNvSpPr>
          <p:nvPr/>
        </p:nvSpPr>
        <p:spPr bwMode="auto">
          <a:xfrm>
            <a:off x="7604125" y="4295775"/>
            <a:ext cx="228600" cy="27305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70" name="Oval 30"/>
          <p:cNvSpPr>
            <a:spLocks noChangeArrowheads="1"/>
          </p:cNvSpPr>
          <p:nvPr/>
        </p:nvSpPr>
        <p:spPr bwMode="auto">
          <a:xfrm>
            <a:off x="7361239" y="4295776"/>
            <a:ext cx="230187" cy="284163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71" name="Oval 31"/>
          <p:cNvSpPr>
            <a:spLocks noChangeArrowheads="1"/>
          </p:cNvSpPr>
          <p:nvPr/>
        </p:nvSpPr>
        <p:spPr bwMode="auto">
          <a:xfrm>
            <a:off x="7869238" y="4319588"/>
            <a:ext cx="228600" cy="27305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73" name="Rectangle 33"/>
          <p:cNvSpPr>
            <a:spLocks noChangeArrowheads="1"/>
          </p:cNvSpPr>
          <p:nvPr/>
        </p:nvSpPr>
        <p:spPr bwMode="auto">
          <a:xfrm>
            <a:off x="1828800" y="4419601"/>
            <a:ext cx="1639888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700" b="1">
                <a:solidFill>
                  <a:srgbClr val="000000"/>
                </a:solidFill>
                <a:latin typeface="Geneva" charset="0"/>
              </a:rPr>
              <a:t>SHADOW MASK</a:t>
            </a:r>
            <a:endParaRPr lang="en-US" altLang="en-US"/>
          </a:p>
        </p:txBody>
      </p:sp>
      <p:sp>
        <p:nvSpPr>
          <p:cNvPr id="35874" name="Arc 34"/>
          <p:cNvSpPr>
            <a:spLocks/>
          </p:cNvSpPr>
          <p:nvPr/>
        </p:nvSpPr>
        <p:spPr bwMode="auto">
          <a:xfrm>
            <a:off x="7005639" y="4416425"/>
            <a:ext cx="180975" cy="133350"/>
          </a:xfrm>
          <a:custGeom>
            <a:avLst/>
            <a:gdLst>
              <a:gd name="G0" fmla="+- 21600 0 0"/>
              <a:gd name="G1" fmla="+- 667 0 0"/>
              <a:gd name="G2" fmla="+- 21600 0 0"/>
              <a:gd name="T0" fmla="*/ 6501 w 21600"/>
              <a:gd name="T1" fmla="*/ 16113 h 16113"/>
              <a:gd name="T2" fmla="*/ 10 w 21600"/>
              <a:gd name="T3" fmla="*/ 0 h 16113"/>
              <a:gd name="T4" fmla="*/ 21600 w 21600"/>
              <a:gd name="T5" fmla="*/ 667 h 16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6113" fill="none" extrusionOk="0">
                <a:moveTo>
                  <a:pt x="6500" y="16113"/>
                </a:moveTo>
                <a:cubicBezTo>
                  <a:pt x="2343" y="12049"/>
                  <a:pt x="0" y="6480"/>
                  <a:pt x="0" y="667"/>
                </a:cubicBezTo>
                <a:cubicBezTo>
                  <a:pt x="0" y="444"/>
                  <a:pt x="3" y="222"/>
                  <a:pt x="10" y="0"/>
                </a:cubicBezTo>
              </a:path>
              <a:path w="21600" h="16113" stroke="0" extrusionOk="0">
                <a:moveTo>
                  <a:pt x="6500" y="16113"/>
                </a:moveTo>
                <a:cubicBezTo>
                  <a:pt x="2343" y="12049"/>
                  <a:pt x="0" y="6480"/>
                  <a:pt x="0" y="667"/>
                </a:cubicBezTo>
                <a:cubicBezTo>
                  <a:pt x="0" y="444"/>
                  <a:pt x="3" y="222"/>
                  <a:pt x="10" y="0"/>
                </a:cubicBezTo>
                <a:lnTo>
                  <a:pt x="21600" y="667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875" name="Line 35"/>
          <p:cNvSpPr>
            <a:spLocks noChangeShapeType="1"/>
          </p:cNvSpPr>
          <p:nvPr/>
        </p:nvSpPr>
        <p:spPr bwMode="auto">
          <a:xfrm flipV="1">
            <a:off x="4794250" y="4479925"/>
            <a:ext cx="2247900" cy="901700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76" name="Arc 36"/>
          <p:cNvSpPr>
            <a:spLocks/>
          </p:cNvSpPr>
          <p:nvPr/>
        </p:nvSpPr>
        <p:spPr bwMode="auto">
          <a:xfrm>
            <a:off x="7113588" y="4678363"/>
            <a:ext cx="182562" cy="138112"/>
          </a:xfrm>
          <a:custGeom>
            <a:avLst/>
            <a:gdLst>
              <a:gd name="G0" fmla="+- 21600 0 0"/>
              <a:gd name="G1" fmla="+- 3273 0 0"/>
              <a:gd name="G2" fmla="+- 21600 0 0"/>
              <a:gd name="T0" fmla="*/ 4786 w 21600"/>
              <a:gd name="T1" fmla="*/ 16832 h 16832"/>
              <a:gd name="T2" fmla="*/ 249 w 21600"/>
              <a:gd name="T3" fmla="*/ 0 h 16832"/>
              <a:gd name="T4" fmla="*/ 21600 w 21600"/>
              <a:gd name="T5" fmla="*/ 3273 h 16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6832" fill="none" extrusionOk="0">
                <a:moveTo>
                  <a:pt x="4785" y="16832"/>
                </a:moveTo>
                <a:cubicBezTo>
                  <a:pt x="1688" y="12991"/>
                  <a:pt x="0" y="8206"/>
                  <a:pt x="0" y="3273"/>
                </a:cubicBezTo>
                <a:cubicBezTo>
                  <a:pt x="0" y="2177"/>
                  <a:pt x="83" y="1083"/>
                  <a:pt x="249" y="0"/>
                </a:cubicBezTo>
              </a:path>
              <a:path w="21600" h="16832" stroke="0" extrusionOk="0">
                <a:moveTo>
                  <a:pt x="4785" y="16832"/>
                </a:moveTo>
                <a:cubicBezTo>
                  <a:pt x="1688" y="12991"/>
                  <a:pt x="0" y="8206"/>
                  <a:pt x="0" y="3273"/>
                </a:cubicBezTo>
                <a:cubicBezTo>
                  <a:pt x="0" y="2177"/>
                  <a:pt x="83" y="1083"/>
                  <a:pt x="249" y="0"/>
                </a:cubicBezTo>
                <a:lnTo>
                  <a:pt x="21600" y="3273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877" name="Line 37"/>
          <p:cNvSpPr>
            <a:spLocks noChangeShapeType="1"/>
          </p:cNvSpPr>
          <p:nvPr/>
        </p:nvSpPr>
        <p:spPr bwMode="auto">
          <a:xfrm flipV="1">
            <a:off x="4854576" y="4740275"/>
            <a:ext cx="2282825" cy="617538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78" name="Arc 38"/>
          <p:cNvSpPr>
            <a:spLocks/>
          </p:cNvSpPr>
          <p:nvPr/>
        </p:nvSpPr>
        <p:spPr bwMode="auto">
          <a:xfrm>
            <a:off x="7343776" y="4338639"/>
            <a:ext cx="180975" cy="134937"/>
          </a:xfrm>
          <a:custGeom>
            <a:avLst/>
            <a:gdLst>
              <a:gd name="G0" fmla="+- 21600 0 0"/>
              <a:gd name="G1" fmla="+- 1304 0 0"/>
              <a:gd name="G2" fmla="+- 21600 0 0"/>
              <a:gd name="T0" fmla="*/ 6068 w 21600"/>
              <a:gd name="T1" fmla="*/ 16314 h 16314"/>
              <a:gd name="T2" fmla="*/ 39 w 21600"/>
              <a:gd name="T3" fmla="*/ 0 h 16314"/>
              <a:gd name="T4" fmla="*/ 21600 w 21600"/>
              <a:gd name="T5" fmla="*/ 1304 h 16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6314" fill="none" extrusionOk="0">
                <a:moveTo>
                  <a:pt x="6067" y="16314"/>
                </a:moveTo>
                <a:cubicBezTo>
                  <a:pt x="2175" y="12286"/>
                  <a:pt x="0" y="6904"/>
                  <a:pt x="0" y="1304"/>
                </a:cubicBezTo>
                <a:cubicBezTo>
                  <a:pt x="0" y="869"/>
                  <a:pt x="13" y="434"/>
                  <a:pt x="39" y="0"/>
                </a:cubicBezTo>
              </a:path>
              <a:path w="21600" h="16314" stroke="0" extrusionOk="0">
                <a:moveTo>
                  <a:pt x="6067" y="16314"/>
                </a:moveTo>
                <a:cubicBezTo>
                  <a:pt x="2175" y="12286"/>
                  <a:pt x="0" y="6904"/>
                  <a:pt x="0" y="1304"/>
                </a:cubicBezTo>
                <a:cubicBezTo>
                  <a:pt x="0" y="869"/>
                  <a:pt x="13" y="434"/>
                  <a:pt x="39" y="0"/>
                </a:cubicBezTo>
                <a:lnTo>
                  <a:pt x="21600" y="1304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879" name="Line 39"/>
          <p:cNvSpPr>
            <a:spLocks noChangeShapeType="1"/>
          </p:cNvSpPr>
          <p:nvPr/>
        </p:nvSpPr>
        <p:spPr bwMode="auto">
          <a:xfrm flipV="1">
            <a:off x="4841876" y="4395788"/>
            <a:ext cx="2538413" cy="938212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0" name="Freeform 40"/>
          <p:cNvSpPr>
            <a:spLocks/>
          </p:cNvSpPr>
          <p:nvPr/>
        </p:nvSpPr>
        <p:spPr bwMode="auto">
          <a:xfrm>
            <a:off x="3971925" y="3886201"/>
            <a:ext cx="1233488" cy="2765425"/>
          </a:xfrm>
          <a:custGeom>
            <a:avLst/>
            <a:gdLst>
              <a:gd name="T0" fmla="*/ 777 w 777"/>
              <a:gd name="T1" fmla="*/ 344 h 1742"/>
              <a:gd name="T2" fmla="*/ 0 w 777"/>
              <a:gd name="T3" fmla="*/ 0 h 1742"/>
              <a:gd name="T4" fmla="*/ 0 w 777"/>
              <a:gd name="T5" fmla="*/ 1391 h 1742"/>
              <a:gd name="T6" fmla="*/ 777 w 777"/>
              <a:gd name="T7" fmla="*/ 1742 h 1742"/>
              <a:gd name="T8" fmla="*/ 777 w 777"/>
              <a:gd name="T9" fmla="*/ 344 h 17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7" h="1742">
                <a:moveTo>
                  <a:pt x="777" y="344"/>
                </a:moveTo>
                <a:lnTo>
                  <a:pt x="0" y="0"/>
                </a:lnTo>
                <a:lnTo>
                  <a:pt x="0" y="1391"/>
                </a:lnTo>
                <a:lnTo>
                  <a:pt x="777" y="1742"/>
                </a:lnTo>
                <a:lnTo>
                  <a:pt x="777" y="344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81" name="Oval 41"/>
          <p:cNvSpPr>
            <a:spLocks noChangeArrowheads="1"/>
          </p:cNvSpPr>
          <p:nvPr/>
        </p:nvSpPr>
        <p:spPr bwMode="auto">
          <a:xfrm>
            <a:off x="4654551" y="4367213"/>
            <a:ext cx="301625" cy="47466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82" name="Oval 42"/>
          <p:cNvSpPr>
            <a:spLocks noChangeArrowheads="1"/>
          </p:cNvSpPr>
          <p:nvPr/>
        </p:nvSpPr>
        <p:spPr bwMode="auto">
          <a:xfrm>
            <a:off x="4111625" y="4568826"/>
            <a:ext cx="312738" cy="4857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83" name="Oval 43"/>
          <p:cNvSpPr>
            <a:spLocks noChangeArrowheads="1"/>
          </p:cNvSpPr>
          <p:nvPr/>
        </p:nvSpPr>
        <p:spPr bwMode="auto">
          <a:xfrm>
            <a:off x="4654551" y="5127626"/>
            <a:ext cx="301625" cy="4730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84" name="Oval 44"/>
          <p:cNvSpPr>
            <a:spLocks noChangeArrowheads="1"/>
          </p:cNvSpPr>
          <p:nvPr/>
        </p:nvSpPr>
        <p:spPr bwMode="auto">
          <a:xfrm>
            <a:off x="4654551" y="5886451"/>
            <a:ext cx="301625" cy="47466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85" name="Oval 45"/>
          <p:cNvSpPr>
            <a:spLocks noChangeArrowheads="1"/>
          </p:cNvSpPr>
          <p:nvPr/>
        </p:nvSpPr>
        <p:spPr bwMode="auto">
          <a:xfrm>
            <a:off x="4111625" y="5329239"/>
            <a:ext cx="312738" cy="4857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86" name="Line 46"/>
          <p:cNvSpPr>
            <a:spLocks noChangeShapeType="1"/>
          </p:cNvSpPr>
          <p:nvPr/>
        </p:nvSpPr>
        <p:spPr bwMode="auto">
          <a:xfrm flipH="1">
            <a:off x="3440114" y="5346700"/>
            <a:ext cx="1474787" cy="509588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7" name="Line 47"/>
          <p:cNvSpPr>
            <a:spLocks noChangeShapeType="1"/>
          </p:cNvSpPr>
          <p:nvPr/>
        </p:nvSpPr>
        <p:spPr bwMode="auto">
          <a:xfrm flipH="1">
            <a:off x="3489326" y="5310188"/>
            <a:ext cx="1425575" cy="355600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8" name="Line 48"/>
          <p:cNvSpPr>
            <a:spLocks noChangeShapeType="1"/>
          </p:cNvSpPr>
          <p:nvPr/>
        </p:nvSpPr>
        <p:spPr bwMode="auto">
          <a:xfrm flipH="1">
            <a:off x="2884489" y="5346700"/>
            <a:ext cx="1970087" cy="819150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1" name="Rectangle 51"/>
          <p:cNvSpPr>
            <a:spLocks noChangeArrowheads="1"/>
          </p:cNvSpPr>
          <p:nvPr/>
        </p:nvSpPr>
        <p:spPr bwMode="auto">
          <a:xfrm>
            <a:off x="2994025" y="5440364"/>
            <a:ext cx="469900" cy="2254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2" name="Rectangle 52"/>
          <p:cNvSpPr>
            <a:spLocks noChangeArrowheads="1"/>
          </p:cNvSpPr>
          <p:nvPr/>
        </p:nvSpPr>
        <p:spPr bwMode="auto">
          <a:xfrm>
            <a:off x="3041650" y="5465764"/>
            <a:ext cx="300038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1">
                <a:solidFill>
                  <a:srgbClr val="000000"/>
                </a:solidFill>
                <a:latin typeface="Geneva" charset="0"/>
              </a:rPr>
              <a:t>Red</a:t>
            </a:r>
            <a:endParaRPr lang="en-US" altLang="en-US"/>
          </a:p>
        </p:txBody>
      </p:sp>
      <p:sp>
        <p:nvSpPr>
          <p:cNvPr id="35893" name="Rectangle 53"/>
          <p:cNvSpPr>
            <a:spLocks noChangeArrowheads="1"/>
          </p:cNvSpPr>
          <p:nvPr/>
        </p:nvSpPr>
        <p:spPr bwMode="auto">
          <a:xfrm>
            <a:off x="2714626" y="5678489"/>
            <a:ext cx="677863" cy="2254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4" name="Rectangle 54"/>
          <p:cNvSpPr>
            <a:spLocks noChangeArrowheads="1"/>
          </p:cNvSpPr>
          <p:nvPr/>
        </p:nvSpPr>
        <p:spPr bwMode="auto">
          <a:xfrm>
            <a:off x="2763838" y="5702301"/>
            <a:ext cx="46990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1">
                <a:solidFill>
                  <a:srgbClr val="000000"/>
                </a:solidFill>
                <a:latin typeface="Geneva" charset="0"/>
              </a:rPr>
              <a:t>Green</a:t>
            </a:r>
            <a:endParaRPr lang="en-US" altLang="en-US"/>
          </a:p>
        </p:txBody>
      </p:sp>
      <p:sp>
        <p:nvSpPr>
          <p:cNvPr id="35895" name="Rectangle 55"/>
          <p:cNvSpPr>
            <a:spLocks noChangeArrowheads="1"/>
          </p:cNvSpPr>
          <p:nvPr/>
        </p:nvSpPr>
        <p:spPr bwMode="auto">
          <a:xfrm>
            <a:off x="2667001" y="6022976"/>
            <a:ext cx="519113" cy="2254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6" name="Rectangle 56"/>
          <p:cNvSpPr>
            <a:spLocks noChangeArrowheads="1"/>
          </p:cNvSpPr>
          <p:nvPr/>
        </p:nvSpPr>
        <p:spPr bwMode="auto">
          <a:xfrm>
            <a:off x="2714626" y="6046789"/>
            <a:ext cx="341313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1">
                <a:solidFill>
                  <a:srgbClr val="000000"/>
                </a:solidFill>
                <a:latin typeface="Geneva" charset="0"/>
              </a:rPr>
              <a:t>Blue</a:t>
            </a:r>
            <a:endParaRPr lang="en-US" altLang="en-US"/>
          </a:p>
        </p:txBody>
      </p:sp>
      <p:sp>
        <p:nvSpPr>
          <p:cNvPr id="35897" name="Rectangle 57"/>
          <p:cNvSpPr>
            <a:spLocks noChangeArrowheads="1"/>
          </p:cNvSpPr>
          <p:nvPr/>
        </p:nvSpPr>
        <p:spPr bwMode="auto">
          <a:xfrm>
            <a:off x="5373688" y="5737226"/>
            <a:ext cx="1377950" cy="2254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8" name="Rectangle 58"/>
          <p:cNvSpPr>
            <a:spLocks noChangeArrowheads="1"/>
          </p:cNvSpPr>
          <p:nvPr/>
        </p:nvSpPr>
        <p:spPr bwMode="auto">
          <a:xfrm>
            <a:off x="5422901" y="5761039"/>
            <a:ext cx="1109663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1">
                <a:solidFill>
                  <a:srgbClr val="000000"/>
                </a:solidFill>
                <a:latin typeface="Geneva" charset="0"/>
              </a:rPr>
              <a:t>Convergence </a:t>
            </a:r>
            <a:endParaRPr lang="en-US" altLang="en-US"/>
          </a:p>
        </p:txBody>
      </p:sp>
      <p:sp>
        <p:nvSpPr>
          <p:cNvPr id="35899" name="Rectangle 59"/>
          <p:cNvSpPr>
            <a:spLocks noChangeArrowheads="1"/>
          </p:cNvSpPr>
          <p:nvPr/>
        </p:nvSpPr>
        <p:spPr bwMode="auto">
          <a:xfrm>
            <a:off x="5373688" y="5962651"/>
            <a:ext cx="615950" cy="2254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00" name="Rectangle 60"/>
          <p:cNvSpPr>
            <a:spLocks noChangeArrowheads="1"/>
          </p:cNvSpPr>
          <p:nvPr/>
        </p:nvSpPr>
        <p:spPr bwMode="auto">
          <a:xfrm>
            <a:off x="5422900" y="5988051"/>
            <a:ext cx="4127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1">
                <a:solidFill>
                  <a:srgbClr val="000000"/>
                </a:solidFill>
                <a:latin typeface="Geneva" charset="0"/>
              </a:rPr>
              <a:t>Point</a:t>
            </a:r>
            <a:endParaRPr lang="en-US" altLang="en-US"/>
          </a:p>
        </p:txBody>
      </p:sp>
      <p:sp>
        <p:nvSpPr>
          <p:cNvPr id="35901" name="Arc 61"/>
          <p:cNvSpPr>
            <a:spLocks/>
          </p:cNvSpPr>
          <p:nvPr/>
        </p:nvSpPr>
        <p:spPr bwMode="auto">
          <a:xfrm>
            <a:off x="5011738" y="5476875"/>
            <a:ext cx="119062" cy="96838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443 w 21443"/>
              <a:gd name="T1" fmla="*/ 2597 h 17630"/>
              <a:gd name="T2" fmla="*/ 12480 w 21443"/>
              <a:gd name="T3" fmla="*/ 17630 h 17630"/>
              <a:gd name="T4" fmla="*/ 0 w 21443"/>
              <a:gd name="T5" fmla="*/ 0 h 17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443" h="17630" fill="none" extrusionOk="0">
                <a:moveTo>
                  <a:pt x="21443" y="2597"/>
                </a:moveTo>
                <a:cubicBezTo>
                  <a:pt x="20710" y="8648"/>
                  <a:pt x="17454" y="14108"/>
                  <a:pt x="12479" y="17629"/>
                </a:cubicBezTo>
              </a:path>
              <a:path w="21443" h="17630" stroke="0" extrusionOk="0">
                <a:moveTo>
                  <a:pt x="21443" y="2597"/>
                </a:moveTo>
                <a:cubicBezTo>
                  <a:pt x="20710" y="8648"/>
                  <a:pt x="17454" y="14108"/>
                  <a:pt x="12479" y="17629"/>
                </a:cubicBez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02" name="Line 62"/>
          <p:cNvSpPr>
            <a:spLocks noChangeShapeType="1"/>
          </p:cNvSpPr>
          <p:nvPr/>
        </p:nvSpPr>
        <p:spPr bwMode="auto">
          <a:xfrm>
            <a:off x="5095875" y="5524501"/>
            <a:ext cx="350838" cy="2127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04" name="Rectangle 64"/>
          <p:cNvSpPr>
            <a:spLocks noChangeArrowheads="1"/>
          </p:cNvSpPr>
          <p:nvPr/>
        </p:nvSpPr>
        <p:spPr bwMode="auto">
          <a:xfrm>
            <a:off x="8763001" y="4618038"/>
            <a:ext cx="110172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1">
                <a:solidFill>
                  <a:srgbClr val="000000"/>
                </a:solidFill>
                <a:latin typeface="Geneva" charset="0"/>
              </a:rPr>
              <a:t>Phosphor Dot</a:t>
            </a:r>
          </a:p>
          <a:p>
            <a:r>
              <a:rPr lang="en-US" altLang="en-US" sz="1300" b="1">
                <a:solidFill>
                  <a:srgbClr val="000000"/>
                </a:solidFill>
                <a:latin typeface="Geneva" charset="0"/>
              </a:rPr>
              <a:t>Screen </a:t>
            </a:r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Shadow Mask</a:t>
            </a:r>
          </a:p>
        </p:txBody>
      </p:sp>
      <p:sp>
        <p:nvSpPr>
          <p:cNvPr id="35909" name="Line 69"/>
          <p:cNvSpPr>
            <a:spLocks noChangeShapeType="1"/>
          </p:cNvSpPr>
          <p:nvPr/>
        </p:nvSpPr>
        <p:spPr bwMode="auto">
          <a:xfrm>
            <a:off x="3581400" y="4724400"/>
            <a:ext cx="3048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0" name="Line 70"/>
          <p:cNvSpPr>
            <a:spLocks noChangeShapeType="1"/>
          </p:cNvSpPr>
          <p:nvPr/>
        </p:nvSpPr>
        <p:spPr bwMode="auto">
          <a:xfrm flipH="1">
            <a:off x="8382000" y="4770438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30C942-CB69-2B46-9ED3-820610CFC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33942488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AutoShape 5"/>
          <p:cNvSpPr>
            <a:spLocks noChangeArrowheads="1"/>
          </p:cNvSpPr>
          <p:nvPr/>
        </p:nvSpPr>
        <p:spPr bwMode="auto">
          <a:xfrm>
            <a:off x="7099300" y="3327400"/>
            <a:ext cx="3187700" cy="3302000"/>
          </a:xfrm>
          <a:prstGeom prst="roundRect">
            <a:avLst>
              <a:gd name="adj" fmla="val 7106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7099300" y="35560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7099300" y="37846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>
            <a:off x="7099300" y="40132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>
            <a:off x="7099300" y="42418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7099300" y="44704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>
            <a:off x="7099300" y="46990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6" name="Line 12"/>
          <p:cNvSpPr>
            <a:spLocks noChangeShapeType="1"/>
          </p:cNvSpPr>
          <p:nvPr/>
        </p:nvSpPr>
        <p:spPr bwMode="auto">
          <a:xfrm>
            <a:off x="7099300" y="49276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7" name="Line 13"/>
          <p:cNvSpPr>
            <a:spLocks noChangeShapeType="1"/>
          </p:cNvSpPr>
          <p:nvPr/>
        </p:nvSpPr>
        <p:spPr bwMode="auto">
          <a:xfrm>
            <a:off x="7099300" y="51562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>
            <a:off x="7099300" y="53848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7099300" y="56134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>
            <a:off x="7099300" y="58420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1" name="Line 17"/>
          <p:cNvSpPr>
            <a:spLocks noChangeShapeType="1"/>
          </p:cNvSpPr>
          <p:nvPr/>
        </p:nvSpPr>
        <p:spPr bwMode="auto">
          <a:xfrm>
            <a:off x="7099300" y="60706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2" name="Line 18"/>
          <p:cNvSpPr>
            <a:spLocks noChangeShapeType="1"/>
          </p:cNvSpPr>
          <p:nvPr/>
        </p:nvSpPr>
        <p:spPr bwMode="auto">
          <a:xfrm>
            <a:off x="7099300" y="62992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3" name="Line 19"/>
          <p:cNvSpPr>
            <a:spLocks noChangeShapeType="1"/>
          </p:cNvSpPr>
          <p:nvPr/>
        </p:nvSpPr>
        <p:spPr bwMode="auto">
          <a:xfrm>
            <a:off x="7099300" y="65278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4" name="Line 20"/>
          <p:cNvSpPr>
            <a:spLocks noChangeShapeType="1"/>
          </p:cNvSpPr>
          <p:nvPr/>
        </p:nvSpPr>
        <p:spPr bwMode="auto">
          <a:xfrm>
            <a:off x="7327900" y="3327400"/>
            <a:ext cx="0" cy="330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5" name="Line 21"/>
          <p:cNvSpPr>
            <a:spLocks noChangeShapeType="1"/>
          </p:cNvSpPr>
          <p:nvPr/>
        </p:nvSpPr>
        <p:spPr bwMode="auto">
          <a:xfrm>
            <a:off x="7556500" y="3327400"/>
            <a:ext cx="0" cy="330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6" name="Line 22"/>
          <p:cNvSpPr>
            <a:spLocks noChangeShapeType="1"/>
          </p:cNvSpPr>
          <p:nvPr/>
        </p:nvSpPr>
        <p:spPr bwMode="auto">
          <a:xfrm>
            <a:off x="7785100" y="3327400"/>
            <a:ext cx="0" cy="330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7" name="Line 23"/>
          <p:cNvSpPr>
            <a:spLocks noChangeShapeType="1"/>
          </p:cNvSpPr>
          <p:nvPr/>
        </p:nvSpPr>
        <p:spPr bwMode="auto">
          <a:xfrm>
            <a:off x="8013700" y="3327400"/>
            <a:ext cx="0" cy="330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8" name="Line 24"/>
          <p:cNvSpPr>
            <a:spLocks noChangeShapeType="1"/>
          </p:cNvSpPr>
          <p:nvPr/>
        </p:nvSpPr>
        <p:spPr bwMode="auto">
          <a:xfrm>
            <a:off x="8242300" y="3327400"/>
            <a:ext cx="0" cy="330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9" name="Line 25"/>
          <p:cNvSpPr>
            <a:spLocks noChangeShapeType="1"/>
          </p:cNvSpPr>
          <p:nvPr/>
        </p:nvSpPr>
        <p:spPr bwMode="auto">
          <a:xfrm>
            <a:off x="8470900" y="3327400"/>
            <a:ext cx="0" cy="330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0" name="Line 26"/>
          <p:cNvSpPr>
            <a:spLocks noChangeShapeType="1"/>
          </p:cNvSpPr>
          <p:nvPr/>
        </p:nvSpPr>
        <p:spPr bwMode="auto">
          <a:xfrm>
            <a:off x="8699500" y="3327400"/>
            <a:ext cx="0" cy="330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1" name="Line 27"/>
          <p:cNvSpPr>
            <a:spLocks noChangeShapeType="1"/>
          </p:cNvSpPr>
          <p:nvPr/>
        </p:nvSpPr>
        <p:spPr bwMode="auto">
          <a:xfrm>
            <a:off x="8928100" y="3327400"/>
            <a:ext cx="0" cy="330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2" name="Line 28"/>
          <p:cNvSpPr>
            <a:spLocks noChangeShapeType="1"/>
          </p:cNvSpPr>
          <p:nvPr/>
        </p:nvSpPr>
        <p:spPr bwMode="auto">
          <a:xfrm>
            <a:off x="9156700" y="3327400"/>
            <a:ext cx="0" cy="330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3" name="Line 29"/>
          <p:cNvSpPr>
            <a:spLocks noChangeShapeType="1"/>
          </p:cNvSpPr>
          <p:nvPr/>
        </p:nvSpPr>
        <p:spPr bwMode="auto">
          <a:xfrm>
            <a:off x="9385300" y="3327400"/>
            <a:ext cx="0" cy="330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4" name="Line 30"/>
          <p:cNvSpPr>
            <a:spLocks noChangeShapeType="1"/>
          </p:cNvSpPr>
          <p:nvPr/>
        </p:nvSpPr>
        <p:spPr bwMode="auto">
          <a:xfrm>
            <a:off x="9613900" y="3327400"/>
            <a:ext cx="0" cy="330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5" name="Line 31"/>
          <p:cNvSpPr>
            <a:spLocks noChangeShapeType="1"/>
          </p:cNvSpPr>
          <p:nvPr/>
        </p:nvSpPr>
        <p:spPr bwMode="auto">
          <a:xfrm>
            <a:off x="9842500" y="3327400"/>
            <a:ext cx="0" cy="330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6" name="Line 32"/>
          <p:cNvSpPr>
            <a:spLocks noChangeShapeType="1"/>
          </p:cNvSpPr>
          <p:nvPr/>
        </p:nvSpPr>
        <p:spPr bwMode="auto">
          <a:xfrm>
            <a:off x="10071100" y="3327400"/>
            <a:ext cx="0" cy="330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7" name="Rectangle 33" descr="50%"/>
          <p:cNvSpPr>
            <a:spLocks noChangeArrowheads="1"/>
          </p:cNvSpPr>
          <p:nvPr/>
        </p:nvSpPr>
        <p:spPr bwMode="auto">
          <a:xfrm>
            <a:off x="8242300" y="40132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8" name="Rectangle 34" descr="50%"/>
          <p:cNvSpPr>
            <a:spLocks noChangeArrowheads="1"/>
          </p:cNvSpPr>
          <p:nvPr/>
        </p:nvSpPr>
        <p:spPr bwMode="auto">
          <a:xfrm>
            <a:off x="8242300" y="42418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9" name="Rectangle 35" descr="50%"/>
          <p:cNvSpPr>
            <a:spLocks noChangeArrowheads="1"/>
          </p:cNvSpPr>
          <p:nvPr/>
        </p:nvSpPr>
        <p:spPr bwMode="auto">
          <a:xfrm>
            <a:off x="8242300" y="44704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0" name="Rectangle 36" descr="50%"/>
          <p:cNvSpPr>
            <a:spLocks noChangeArrowheads="1"/>
          </p:cNvSpPr>
          <p:nvPr/>
        </p:nvSpPr>
        <p:spPr bwMode="auto">
          <a:xfrm>
            <a:off x="8242300" y="46990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1" name="Rectangle 37" descr="50%"/>
          <p:cNvSpPr>
            <a:spLocks noChangeArrowheads="1"/>
          </p:cNvSpPr>
          <p:nvPr/>
        </p:nvSpPr>
        <p:spPr bwMode="auto">
          <a:xfrm>
            <a:off x="8242300" y="49276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2" name="Rectangle 38" descr="50%"/>
          <p:cNvSpPr>
            <a:spLocks noChangeArrowheads="1"/>
          </p:cNvSpPr>
          <p:nvPr/>
        </p:nvSpPr>
        <p:spPr bwMode="auto">
          <a:xfrm>
            <a:off x="8242300" y="51562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3" name="Rectangle 39" descr="50%"/>
          <p:cNvSpPr>
            <a:spLocks noChangeArrowheads="1"/>
          </p:cNvSpPr>
          <p:nvPr/>
        </p:nvSpPr>
        <p:spPr bwMode="auto">
          <a:xfrm>
            <a:off x="8242300" y="53848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4" name="Rectangle 40" descr="50%"/>
          <p:cNvSpPr>
            <a:spLocks noChangeArrowheads="1"/>
          </p:cNvSpPr>
          <p:nvPr/>
        </p:nvSpPr>
        <p:spPr bwMode="auto">
          <a:xfrm>
            <a:off x="8242300" y="56134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5" name="Rectangle 41" descr="50%"/>
          <p:cNvSpPr>
            <a:spLocks noChangeArrowheads="1"/>
          </p:cNvSpPr>
          <p:nvPr/>
        </p:nvSpPr>
        <p:spPr bwMode="auto">
          <a:xfrm>
            <a:off x="8242300" y="58420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6" name="Rectangle 42" descr="50%"/>
          <p:cNvSpPr>
            <a:spLocks noChangeArrowheads="1"/>
          </p:cNvSpPr>
          <p:nvPr/>
        </p:nvSpPr>
        <p:spPr bwMode="auto">
          <a:xfrm>
            <a:off x="8470900" y="58420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7" name="Rectangle 43" descr="50%"/>
          <p:cNvSpPr>
            <a:spLocks noChangeArrowheads="1"/>
          </p:cNvSpPr>
          <p:nvPr/>
        </p:nvSpPr>
        <p:spPr bwMode="auto">
          <a:xfrm>
            <a:off x="8699500" y="58420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8" name="Rectangle 44" descr="50%"/>
          <p:cNvSpPr>
            <a:spLocks noChangeArrowheads="1"/>
          </p:cNvSpPr>
          <p:nvPr/>
        </p:nvSpPr>
        <p:spPr bwMode="auto">
          <a:xfrm>
            <a:off x="8928100" y="58420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9" name="Rectangle 45" descr="50%"/>
          <p:cNvSpPr>
            <a:spLocks noChangeArrowheads="1"/>
          </p:cNvSpPr>
          <p:nvPr/>
        </p:nvSpPr>
        <p:spPr bwMode="auto">
          <a:xfrm>
            <a:off x="9156700" y="58420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0" name="Rectangle 46" descr="50%"/>
          <p:cNvSpPr>
            <a:spLocks noChangeArrowheads="1"/>
          </p:cNvSpPr>
          <p:nvPr/>
        </p:nvSpPr>
        <p:spPr bwMode="auto">
          <a:xfrm>
            <a:off x="8470900" y="40132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1" name="Rectangle 47" descr="50%"/>
          <p:cNvSpPr>
            <a:spLocks noChangeArrowheads="1"/>
          </p:cNvSpPr>
          <p:nvPr/>
        </p:nvSpPr>
        <p:spPr bwMode="auto">
          <a:xfrm>
            <a:off x="8699500" y="40132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2" name="Rectangle 48" descr="50%"/>
          <p:cNvSpPr>
            <a:spLocks noChangeArrowheads="1"/>
          </p:cNvSpPr>
          <p:nvPr/>
        </p:nvSpPr>
        <p:spPr bwMode="auto">
          <a:xfrm>
            <a:off x="8928100" y="40132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3" name="Rectangle 49" descr="50%"/>
          <p:cNvSpPr>
            <a:spLocks noChangeArrowheads="1"/>
          </p:cNvSpPr>
          <p:nvPr/>
        </p:nvSpPr>
        <p:spPr bwMode="auto">
          <a:xfrm>
            <a:off x="9156700" y="40132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4" name="Rectangle 50" descr="50%"/>
          <p:cNvSpPr>
            <a:spLocks noChangeArrowheads="1"/>
          </p:cNvSpPr>
          <p:nvPr/>
        </p:nvSpPr>
        <p:spPr bwMode="auto">
          <a:xfrm>
            <a:off x="8470900" y="49276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5" name="Rectangle 51" descr="50%"/>
          <p:cNvSpPr>
            <a:spLocks noChangeArrowheads="1"/>
          </p:cNvSpPr>
          <p:nvPr/>
        </p:nvSpPr>
        <p:spPr bwMode="auto">
          <a:xfrm>
            <a:off x="8699500" y="49276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6" name="Rectangle 52" descr="50%"/>
          <p:cNvSpPr>
            <a:spLocks noChangeArrowheads="1"/>
          </p:cNvSpPr>
          <p:nvPr/>
        </p:nvSpPr>
        <p:spPr bwMode="auto">
          <a:xfrm>
            <a:off x="8928100" y="49276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9" name="Rectangle 5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Scanning An Image to a Display</a:t>
            </a:r>
          </a:p>
        </p:txBody>
      </p:sp>
      <p:sp>
        <p:nvSpPr>
          <p:cNvPr id="36920" name="Rectangle 5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Frame: image to be scanned on CRT/LCD</a:t>
            </a:r>
          </a:p>
          <a:p>
            <a:r>
              <a:rPr lang="en-US" altLang="en-US" dirty="0"/>
              <a:t>Frame must be “refreshed” to eliminate flicker in the image.</a:t>
            </a:r>
          </a:p>
          <a:p>
            <a:r>
              <a:rPr lang="en-US" altLang="en-US" dirty="0"/>
              <a:t>Critical Fusion Frequency</a:t>
            </a:r>
          </a:p>
          <a:p>
            <a:pPr lvl="1"/>
            <a:r>
              <a:rPr lang="en-US" altLang="en-US" dirty="0"/>
              <a:t>Typically 60 times/sec</a:t>
            </a:r>
            <a:br>
              <a:rPr lang="en-US" altLang="en-US" dirty="0"/>
            </a:br>
            <a:r>
              <a:rPr lang="en-US" altLang="en-US" dirty="0"/>
              <a:t>for raster displays</a:t>
            </a:r>
          </a:p>
          <a:p>
            <a:pPr lvl="1"/>
            <a:r>
              <a:rPr lang="en-US" altLang="en-US" dirty="0"/>
              <a:t>Varies with intensity, </a:t>
            </a:r>
            <a:br>
              <a:rPr lang="en-US" altLang="en-US" dirty="0"/>
            </a:br>
            <a:r>
              <a:rPr lang="en-US" altLang="en-US" dirty="0"/>
              <a:t>individuals, phosphor </a:t>
            </a:r>
            <a:br>
              <a:rPr lang="en-US" altLang="en-US" dirty="0"/>
            </a:br>
            <a:r>
              <a:rPr lang="en-US" altLang="en-US" dirty="0"/>
              <a:t>persistence, lighting, …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4B7438-2CB5-4147-B4B9-2474BAEC1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69711857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845</Words>
  <Application>Microsoft Macintosh PowerPoint</Application>
  <PresentationFormat>Widescreen</PresentationFormat>
  <Paragraphs>179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Geneva</vt:lpstr>
      <vt:lpstr>Helvetica</vt:lpstr>
      <vt:lpstr>Tahoma</vt:lpstr>
      <vt:lpstr>Office Theme</vt:lpstr>
      <vt:lpstr>4 – Hardware, raster displays, color</vt:lpstr>
      <vt:lpstr>Basic Definitions</vt:lpstr>
      <vt:lpstr>Example Raster Graphics Architecture</vt:lpstr>
      <vt:lpstr>Displays and Cameras</vt:lpstr>
      <vt:lpstr>CRT Monitor</vt:lpstr>
      <vt:lpstr>Electron Gun</vt:lpstr>
      <vt:lpstr>Color CRT</vt:lpstr>
      <vt:lpstr>Shadow Mask</vt:lpstr>
      <vt:lpstr>Scanning An Image to a Display</vt:lpstr>
      <vt:lpstr>Interlaced Scanning</vt:lpstr>
      <vt:lpstr>Scanning</vt:lpstr>
      <vt:lpstr>Resolution and Addressability</vt:lpstr>
      <vt:lpstr>Frame Buffers</vt:lpstr>
      <vt:lpstr>True Color Display 24 bitplanes, 8 bits R/G/B</vt:lpstr>
      <vt:lpstr>Color Map Look-Up Tables</vt:lpstr>
      <vt:lpstr>Camera</vt:lpstr>
      <vt:lpstr>Camera Focal Length</vt:lpstr>
      <vt:lpstr>Aperture, Depth of Field, and Bokeh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Blair MacIntyre</dc:creator>
  <cp:lastModifiedBy>Blair MacIntyre</cp:lastModifiedBy>
  <cp:revision>10</cp:revision>
  <dcterms:created xsi:type="dcterms:W3CDTF">2015-08-23T16:43:12Z</dcterms:created>
  <dcterms:modified xsi:type="dcterms:W3CDTF">2019-09-05T00:05:38Z</dcterms:modified>
</cp:coreProperties>
</file>